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9" roundtripDataSignature="AMtx7mjhXRXcvFukzIja7znFKXi3zGAa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13" name="Shape 13"/>
        <p:cNvGrpSpPr/>
        <p:nvPr/>
      </p:nvGrpSpPr>
      <p:grpSpPr>
        <a:xfrm>
          <a:off x="0" y="0"/>
          <a:ext cx="0" cy="0"/>
          <a:chOff x="0" y="0"/>
          <a:chExt cx="0" cy="0"/>
        </a:xfrm>
      </p:grpSpPr>
      <p:sp>
        <p:nvSpPr>
          <p:cNvPr id="14" name="Google Shape;14;p4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4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51" name="Shape 51"/>
        <p:cNvGrpSpPr/>
        <p:nvPr/>
      </p:nvGrpSpPr>
      <p:grpSpPr>
        <a:xfrm>
          <a:off x="0" y="0"/>
          <a:ext cx="0" cy="0"/>
          <a:chOff x="0" y="0"/>
          <a:chExt cx="0" cy="0"/>
        </a:xfrm>
      </p:grpSpPr>
      <p:sp>
        <p:nvSpPr>
          <p:cNvPr id="52" name="Google Shape;52;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5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55"/>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57" name="Shape 57"/>
        <p:cNvGrpSpPr/>
        <p:nvPr/>
      </p:nvGrpSpPr>
      <p:grpSpPr>
        <a:xfrm>
          <a:off x="0" y="0"/>
          <a:ext cx="0" cy="0"/>
          <a:chOff x="0" y="0"/>
          <a:chExt cx="0" cy="0"/>
        </a:xfrm>
      </p:grpSpPr>
      <p:sp>
        <p:nvSpPr>
          <p:cNvPr id="58" name="Google Shape;58;p5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5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56"/>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16" name="Shape 16"/>
        <p:cNvGrpSpPr/>
        <p:nvPr/>
      </p:nvGrpSpPr>
      <p:grpSpPr>
        <a:xfrm>
          <a:off x="0" y="0"/>
          <a:ext cx="0" cy="0"/>
          <a:chOff x="0" y="0"/>
          <a:chExt cx="0" cy="0"/>
        </a:xfrm>
      </p:grpSpPr>
      <p:sp>
        <p:nvSpPr>
          <p:cNvPr id="17" name="Google Shape;17;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47"/>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400" u="none" cap="none" strike="noStrike">
                <a:solidFill>
                  <a:srgbClr val="888888"/>
                </a:solidFill>
                <a:latin typeface="Calibri"/>
                <a:ea typeface="Calibri"/>
                <a:cs typeface="Calibri"/>
                <a:sym typeface="Calibri"/>
              </a:defRPr>
            </a:lvl1pPr>
            <a:lvl2pPr indent="0" lvl="1" marL="0" algn="ctr">
              <a:spcBef>
                <a:spcPts val="0"/>
              </a:spcBef>
              <a:buNone/>
              <a:defRPr b="0" i="0" sz="1400" u="none" cap="none" strike="noStrike">
                <a:solidFill>
                  <a:srgbClr val="888888"/>
                </a:solidFill>
                <a:latin typeface="Calibri"/>
                <a:ea typeface="Calibri"/>
                <a:cs typeface="Calibri"/>
                <a:sym typeface="Calibri"/>
              </a:defRPr>
            </a:lvl2pPr>
            <a:lvl3pPr indent="0" lvl="2" marL="0" algn="ctr">
              <a:spcBef>
                <a:spcPts val="0"/>
              </a:spcBef>
              <a:buNone/>
              <a:defRPr b="0" i="0" sz="1400" u="none" cap="none" strike="noStrike">
                <a:solidFill>
                  <a:srgbClr val="888888"/>
                </a:solidFill>
                <a:latin typeface="Calibri"/>
                <a:ea typeface="Calibri"/>
                <a:cs typeface="Calibri"/>
                <a:sym typeface="Calibri"/>
              </a:defRPr>
            </a:lvl3pPr>
            <a:lvl4pPr indent="0" lvl="3" marL="0" algn="ctr">
              <a:spcBef>
                <a:spcPts val="0"/>
              </a:spcBef>
              <a:buNone/>
              <a:defRPr b="0" i="0" sz="1400" u="none" cap="none" strike="noStrike">
                <a:solidFill>
                  <a:srgbClr val="888888"/>
                </a:solidFill>
                <a:latin typeface="Calibri"/>
                <a:ea typeface="Calibri"/>
                <a:cs typeface="Calibri"/>
                <a:sym typeface="Calibri"/>
              </a:defRPr>
            </a:lvl4pPr>
            <a:lvl5pPr indent="0" lvl="4" marL="0" algn="ctr">
              <a:spcBef>
                <a:spcPts val="0"/>
              </a:spcBef>
              <a:buNone/>
              <a:defRPr b="0" i="0" sz="1400" u="none" cap="none" strike="noStrike">
                <a:solidFill>
                  <a:srgbClr val="888888"/>
                </a:solidFill>
                <a:latin typeface="Calibri"/>
                <a:ea typeface="Calibri"/>
                <a:cs typeface="Calibri"/>
                <a:sym typeface="Calibri"/>
              </a:defRPr>
            </a:lvl5pPr>
            <a:lvl6pPr indent="0" lvl="5" marL="0" algn="ctr">
              <a:spcBef>
                <a:spcPts val="0"/>
              </a:spcBef>
              <a:buNone/>
              <a:defRPr b="0" i="0" sz="1400" u="none" cap="none" strike="noStrike">
                <a:solidFill>
                  <a:srgbClr val="888888"/>
                </a:solidFill>
                <a:latin typeface="Calibri"/>
                <a:ea typeface="Calibri"/>
                <a:cs typeface="Calibri"/>
                <a:sym typeface="Calibri"/>
              </a:defRPr>
            </a:lvl6pPr>
            <a:lvl7pPr indent="0" lvl="6" marL="0" algn="ctr">
              <a:spcBef>
                <a:spcPts val="0"/>
              </a:spcBef>
              <a:buNone/>
              <a:defRPr b="0" i="0" sz="1400" u="none" cap="none" strike="noStrike">
                <a:solidFill>
                  <a:srgbClr val="888888"/>
                </a:solidFill>
                <a:latin typeface="Calibri"/>
                <a:ea typeface="Calibri"/>
                <a:cs typeface="Calibri"/>
                <a:sym typeface="Calibri"/>
              </a:defRPr>
            </a:lvl7pPr>
            <a:lvl8pPr indent="0" lvl="7" marL="0" algn="ctr">
              <a:spcBef>
                <a:spcPts val="0"/>
              </a:spcBef>
              <a:buNone/>
              <a:defRPr b="0" i="0" sz="1400" u="none" cap="none" strike="noStrike">
                <a:solidFill>
                  <a:srgbClr val="888888"/>
                </a:solidFill>
                <a:latin typeface="Calibri"/>
                <a:ea typeface="Calibri"/>
                <a:cs typeface="Calibri"/>
                <a:sym typeface="Calibri"/>
              </a:defRPr>
            </a:lvl8pPr>
            <a:lvl9pPr indent="0" lvl="8" marL="0" algn="ctr">
              <a:spcBef>
                <a:spcPts val="0"/>
              </a:spcBef>
              <a:buNone/>
              <a:defRPr b="0" i="0" sz="14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20" name="Shape 20"/>
        <p:cNvGrpSpPr/>
        <p:nvPr/>
      </p:nvGrpSpPr>
      <p:grpSpPr>
        <a:xfrm>
          <a:off x="0" y="0"/>
          <a:ext cx="0" cy="0"/>
          <a:chOff x="0" y="0"/>
          <a:chExt cx="0" cy="0"/>
        </a:xfrm>
      </p:grpSpPr>
      <p:sp>
        <p:nvSpPr>
          <p:cNvPr id="21" name="Google Shape;21;p4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4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3" name="Google Shape;23;p48"/>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24" name="Shape 24"/>
        <p:cNvGrpSpPr/>
        <p:nvPr/>
      </p:nvGrpSpPr>
      <p:grpSpPr>
        <a:xfrm>
          <a:off x="0" y="0"/>
          <a:ext cx="0" cy="0"/>
          <a:chOff x="0" y="0"/>
          <a:chExt cx="0" cy="0"/>
        </a:xfrm>
      </p:grpSpPr>
      <p:sp>
        <p:nvSpPr>
          <p:cNvPr id="25" name="Google Shape;25;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4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49"/>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29" name="Shape 29"/>
        <p:cNvGrpSpPr/>
        <p:nvPr/>
      </p:nvGrpSpPr>
      <p:grpSpPr>
        <a:xfrm>
          <a:off x="0" y="0"/>
          <a:ext cx="0" cy="0"/>
          <a:chOff x="0" y="0"/>
          <a:chExt cx="0" cy="0"/>
        </a:xfrm>
      </p:grpSpPr>
      <p:sp>
        <p:nvSpPr>
          <p:cNvPr id="30" name="Google Shape;30;p5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 name="Google Shape;32;p5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 name="Google Shape;34;p5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50"/>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36" name="Shape 36"/>
        <p:cNvGrpSpPr/>
        <p:nvPr/>
      </p:nvGrpSpPr>
      <p:grpSpPr>
        <a:xfrm>
          <a:off x="0" y="0"/>
          <a:ext cx="0" cy="0"/>
          <a:chOff x="0" y="0"/>
          <a:chExt cx="0" cy="0"/>
        </a:xfrm>
      </p:grpSpPr>
      <p:sp>
        <p:nvSpPr>
          <p:cNvPr id="37" name="Google Shape;37;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1"/>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39" name="Shape 39"/>
        <p:cNvGrpSpPr/>
        <p:nvPr/>
      </p:nvGrpSpPr>
      <p:grpSpPr>
        <a:xfrm>
          <a:off x="0" y="0"/>
          <a:ext cx="0" cy="0"/>
          <a:chOff x="0" y="0"/>
          <a:chExt cx="0" cy="0"/>
        </a:xfrm>
      </p:grpSpPr>
      <p:sp>
        <p:nvSpPr>
          <p:cNvPr id="40" name="Google Shape;40;p52"/>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41" name="Shape 41"/>
        <p:cNvGrpSpPr/>
        <p:nvPr/>
      </p:nvGrpSpPr>
      <p:grpSpPr>
        <a:xfrm>
          <a:off x="0" y="0"/>
          <a:ext cx="0" cy="0"/>
          <a:chOff x="0" y="0"/>
          <a:chExt cx="0" cy="0"/>
        </a:xfrm>
      </p:grpSpPr>
      <p:sp>
        <p:nvSpPr>
          <p:cNvPr id="42" name="Google Shape;42;p5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 name="Google Shape;44;p5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 name="Google Shape;45;p53"/>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46" name="Shape 46"/>
        <p:cNvGrpSpPr/>
        <p:nvPr/>
      </p:nvGrpSpPr>
      <p:grpSpPr>
        <a:xfrm>
          <a:off x="0" y="0"/>
          <a:ext cx="0" cy="0"/>
          <a:chOff x="0" y="0"/>
          <a:chExt cx="0" cy="0"/>
        </a:xfrm>
      </p:grpSpPr>
      <p:sp>
        <p:nvSpPr>
          <p:cNvPr id="47" name="Google Shape;47;p5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54"/>
          <p:cNvSpPr/>
          <p:nvPr>
            <p:ph idx="2" type="pic"/>
          </p:nvPr>
        </p:nvSpPr>
        <p:spPr>
          <a:xfrm>
            <a:off x="5183188" y="987425"/>
            <a:ext cx="6172200" cy="4873625"/>
          </a:xfrm>
          <a:prstGeom prst="rect">
            <a:avLst/>
          </a:prstGeom>
          <a:noFill/>
          <a:ln>
            <a:noFill/>
          </a:ln>
        </p:spPr>
      </p:sp>
      <p:sp>
        <p:nvSpPr>
          <p:cNvPr id="49" name="Google Shape;49;p5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 name="Google Shape;50;p54"/>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5"/>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6.png"/><Relationship Id="rId4" Type="http://schemas.openxmlformats.org/officeDocument/2006/relationships/image" Target="../media/image32.png"/><Relationship Id="rId5"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37.png"/><Relationship Id="rId7"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5.png"/><Relationship Id="rId6" Type="http://schemas.openxmlformats.org/officeDocument/2006/relationships/image" Target="../media/image43.png"/><Relationship Id="rId7"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6.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slide" Target="/ppt/slides/slide30.xml"/><Relationship Id="rId4" Type="http://schemas.openxmlformats.org/officeDocument/2006/relationships/slide" Target="/ppt/slides/slide31.xml"/><Relationship Id="rId5" Type="http://schemas.openxmlformats.org/officeDocument/2006/relationships/slide" Target="/ppt/slides/slide32.xml"/><Relationship Id="rId6" Type="http://schemas.openxmlformats.org/officeDocument/2006/relationships/slide" Target="/ppt/slides/slide34.xml"/><Relationship Id="rId7"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8.png"/><Relationship Id="rId4" Type="http://schemas.openxmlformats.org/officeDocument/2006/relationships/image" Target="../media/image60.png"/><Relationship Id="rId5" Type="http://schemas.openxmlformats.org/officeDocument/2006/relationships/image" Target="../media/image68.png"/><Relationship Id="rId6"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1.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2.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slide" Target="/ppt/slides/slide37.xml"/><Relationship Id="rId4" Type="http://schemas.openxmlformats.org/officeDocument/2006/relationships/slide" Target="/ppt/slides/slide38.xml"/><Relationship Id="rId5" Type="http://schemas.openxmlformats.org/officeDocument/2006/relationships/slide" Target="/ppt/slides/slide40.xml"/><Relationship Id="rId6" Type="http://schemas.openxmlformats.org/officeDocument/2006/relationships/slide" Target="/ppt/slides/slide44.xml"/><Relationship Id="rId7"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slide" Target="/ppt/slides/slide40.xml"/><Relationship Id="rId4" Type="http://schemas.openxmlformats.org/officeDocument/2006/relationships/slide" Target="/ppt/slides/slide44.xml"/><Relationship Id="rId5" Type="http://schemas.openxmlformats.org/officeDocument/2006/relationships/image" Target="../media/image67.png"/><Relationship Id="rId6" Type="http://schemas.openxmlformats.org/officeDocument/2006/relationships/image" Target="../media/image69.png"/><Relationship Id="rId7" Type="http://schemas.openxmlformats.org/officeDocument/2006/relationships/image" Target="../media/image81.png"/></Relationships>
</file>

<file path=ppt/slides/_rels/slide4.xml.rels><?xml version="1.0" encoding="UTF-8" standalone="yes"?><Relationships xmlns="http://schemas.openxmlformats.org/package/2006/relationships"><Relationship Id="rId11" Type="http://schemas.openxmlformats.org/officeDocument/2006/relationships/slide" Target="/ppt/slides/slide23.xml"/><Relationship Id="rId10" Type="http://schemas.openxmlformats.org/officeDocument/2006/relationships/slide" Target="/ppt/slides/slide22.xml"/><Relationship Id="rId13" Type="http://schemas.openxmlformats.org/officeDocument/2006/relationships/slide" Target="/ppt/slides/slide25.xml"/><Relationship Id="rId12" Type="http://schemas.openxmlformats.org/officeDocument/2006/relationships/slide" Target="/ppt/slides/slide24.xml"/><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slide" Target="/ppt/slides/slide3.xml"/><Relationship Id="rId4" Type="http://schemas.openxmlformats.org/officeDocument/2006/relationships/slide" Target="/ppt/slides/slide5.xml"/><Relationship Id="rId9" Type="http://schemas.openxmlformats.org/officeDocument/2006/relationships/slide" Target="/ppt/slides/slide17.xml"/><Relationship Id="rId14" Type="http://schemas.openxmlformats.org/officeDocument/2006/relationships/image" Target="../media/image6.png"/><Relationship Id="rId5" Type="http://schemas.openxmlformats.org/officeDocument/2006/relationships/slide" Target="/ppt/slides/slide6.xml"/><Relationship Id="rId6" Type="http://schemas.openxmlformats.org/officeDocument/2006/relationships/slide" Target="/ppt/slides/slide8.xml"/><Relationship Id="rId7" Type="http://schemas.openxmlformats.org/officeDocument/2006/relationships/slide" Target="/ppt/slides/slide12.xml"/><Relationship Id="rId8" Type="http://schemas.openxmlformats.org/officeDocument/2006/relationships/slide" Target="/ppt/slides/slide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0.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9.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
          <p:cNvSpPr txBox="1"/>
          <p:nvPr>
            <p:ph type="ctrTitle"/>
          </p:nvPr>
        </p:nvSpPr>
        <p:spPr>
          <a:xfrm>
            <a:off x="1524000" y="1971676"/>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3A88C8"/>
              </a:buClr>
              <a:buSzPts val="4800"/>
              <a:buFont typeface="Calibri"/>
              <a:buNone/>
            </a:pPr>
            <a:r>
              <a:rPr b="1" lang="fr-FR" sz="4800">
                <a:solidFill>
                  <a:srgbClr val="3A88C8"/>
                </a:solidFill>
              </a:rPr>
              <a:t>Utilisation de la fonction </a:t>
            </a:r>
            <a:br>
              <a:rPr b="1" lang="fr-FR" sz="4800">
                <a:solidFill>
                  <a:srgbClr val="3A88C8"/>
                </a:solidFill>
              </a:rPr>
            </a:br>
            <a:r>
              <a:rPr b="1" lang="fr-FR" sz="4800">
                <a:solidFill>
                  <a:srgbClr val="3A88C8"/>
                </a:solidFill>
              </a:rPr>
              <a:t>soft skills sur l’outil  </a:t>
            </a:r>
            <a:endParaRPr/>
          </a:p>
        </p:txBody>
      </p:sp>
      <p:pic>
        <p:nvPicPr>
          <p:cNvPr id="66" name="Google Shape;66;p1"/>
          <p:cNvPicPr preferRelativeResize="0"/>
          <p:nvPr/>
        </p:nvPicPr>
        <p:blipFill rotWithShape="1">
          <a:blip r:embed="rId3">
            <a:alphaModFix/>
          </a:blip>
          <a:srcRect b="0" l="0" r="0" t="0"/>
          <a:stretch/>
        </p:blipFill>
        <p:spPr>
          <a:xfrm>
            <a:off x="441442" y="180976"/>
            <a:ext cx="3028950" cy="1790700"/>
          </a:xfrm>
          <a:prstGeom prst="rect">
            <a:avLst/>
          </a:prstGeom>
          <a:noFill/>
          <a:ln>
            <a:noFill/>
          </a:ln>
        </p:spPr>
      </p:pic>
      <p:pic>
        <p:nvPicPr>
          <p:cNvPr id="67" name="Google Shape;67;p1"/>
          <p:cNvPicPr preferRelativeResize="0"/>
          <p:nvPr/>
        </p:nvPicPr>
        <p:blipFill rotWithShape="1">
          <a:blip r:embed="rId4">
            <a:alphaModFix/>
          </a:blip>
          <a:srcRect b="0" l="0" r="0" t="0"/>
          <a:stretch/>
        </p:blipFill>
        <p:spPr>
          <a:xfrm>
            <a:off x="7797683" y="352426"/>
            <a:ext cx="3952875" cy="1447800"/>
          </a:xfrm>
          <a:prstGeom prst="rect">
            <a:avLst/>
          </a:prstGeom>
          <a:noFill/>
          <a:ln>
            <a:noFill/>
          </a:ln>
        </p:spPr>
      </p:pic>
      <p:pic>
        <p:nvPicPr>
          <p:cNvPr id="68" name="Google Shape;68;p1"/>
          <p:cNvPicPr preferRelativeResize="0"/>
          <p:nvPr/>
        </p:nvPicPr>
        <p:blipFill rotWithShape="1">
          <a:blip r:embed="rId5">
            <a:alphaModFix/>
          </a:blip>
          <a:srcRect b="19283" l="0" r="0" t="18663"/>
          <a:stretch/>
        </p:blipFill>
        <p:spPr>
          <a:xfrm>
            <a:off x="4007073" y="4359276"/>
            <a:ext cx="4177854" cy="9599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10"/>
          <p:cNvPicPr preferRelativeResize="0"/>
          <p:nvPr/>
        </p:nvPicPr>
        <p:blipFill rotWithShape="1">
          <a:blip r:embed="rId3">
            <a:alphaModFix/>
          </a:blip>
          <a:srcRect b="5066" l="0" r="892" t="8299"/>
          <a:stretch/>
        </p:blipFill>
        <p:spPr>
          <a:xfrm>
            <a:off x="605051" y="1427582"/>
            <a:ext cx="10800000" cy="5310474"/>
          </a:xfrm>
          <a:prstGeom prst="rect">
            <a:avLst/>
          </a:prstGeom>
          <a:noFill/>
          <a:ln>
            <a:noFill/>
          </a:ln>
        </p:spPr>
      </p:pic>
      <p:sp>
        <p:nvSpPr>
          <p:cNvPr id="156" name="Google Shape;156;p10"/>
          <p:cNvSpPr txBox="1"/>
          <p:nvPr/>
        </p:nvSpPr>
        <p:spPr>
          <a:xfrm>
            <a:off x="437411" y="770028"/>
            <a:ext cx="10800000" cy="33855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startAt="3"/>
            </a:pPr>
            <a:r>
              <a:rPr lang="fr-FR" sz="1600">
                <a:solidFill>
                  <a:schemeClr val="dk1"/>
                </a:solidFill>
                <a:latin typeface="Calibri"/>
                <a:ea typeface="Calibri"/>
                <a:cs typeface="Calibri"/>
                <a:sym typeface="Calibri"/>
              </a:rPr>
              <a:t>Cliquez sur le nom de la soft skill pour visualiser le détail des différents niveaux de cette dernière</a:t>
            </a:r>
            <a:endParaRPr/>
          </a:p>
        </p:txBody>
      </p:sp>
      <p:sp>
        <p:nvSpPr>
          <p:cNvPr id="157" name="Google Shape;157;p10"/>
          <p:cNvSpPr/>
          <p:nvPr/>
        </p:nvSpPr>
        <p:spPr>
          <a:xfrm>
            <a:off x="2475791" y="3398520"/>
            <a:ext cx="1503396" cy="341869"/>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Google Shape;158;p10"/>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1"/>
          <p:cNvSpPr txBox="1"/>
          <p:nvPr/>
        </p:nvSpPr>
        <p:spPr>
          <a:xfrm>
            <a:off x="553800" y="623740"/>
            <a:ext cx="10800000" cy="5847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startAt="4"/>
            </a:pPr>
            <a:r>
              <a:rPr lang="fr-FR" sz="1600">
                <a:solidFill>
                  <a:schemeClr val="dk1"/>
                </a:solidFill>
                <a:latin typeface="Calibri"/>
                <a:ea typeface="Calibri"/>
                <a:cs typeface="Calibri"/>
                <a:sym typeface="Calibri"/>
              </a:rPr>
              <a:t>Visualiser les 4 niveaux de la soft skill</a:t>
            </a:r>
            <a:endParaRPr sz="16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600"/>
              <a:buFont typeface="Calibri"/>
              <a:buAutoNum type="arabicPeriod" startAt="4"/>
            </a:pPr>
            <a:r>
              <a:rPr lang="fr-FR" sz="1600">
                <a:solidFill>
                  <a:schemeClr val="dk1"/>
                </a:solidFill>
                <a:latin typeface="Calibri"/>
                <a:ea typeface="Calibri"/>
                <a:cs typeface="Calibri"/>
                <a:sym typeface="Calibri"/>
              </a:rPr>
              <a:t>Faire glisser la barre de défilement pour lire l’ensemble des comportements observables</a:t>
            </a:r>
            <a:endParaRPr/>
          </a:p>
        </p:txBody>
      </p:sp>
      <p:pic>
        <p:nvPicPr>
          <p:cNvPr id="164" name="Google Shape;164;p11"/>
          <p:cNvPicPr preferRelativeResize="0"/>
          <p:nvPr/>
        </p:nvPicPr>
        <p:blipFill rotWithShape="1">
          <a:blip r:embed="rId3">
            <a:alphaModFix/>
          </a:blip>
          <a:srcRect b="5066" l="0" r="565" t="8316"/>
          <a:stretch/>
        </p:blipFill>
        <p:spPr>
          <a:xfrm>
            <a:off x="605051" y="1566045"/>
            <a:ext cx="10800000" cy="5291955"/>
          </a:xfrm>
          <a:prstGeom prst="rect">
            <a:avLst/>
          </a:prstGeom>
          <a:noFill/>
          <a:ln>
            <a:noFill/>
          </a:ln>
        </p:spPr>
      </p:pic>
      <p:cxnSp>
        <p:nvCxnSpPr>
          <p:cNvPr id="165" name="Google Shape;165;p11"/>
          <p:cNvCxnSpPr/>
          <p:nvPr/>
        </p:nvCxnSpPr>
        <p:spPr>
          <a:xfrm>
            <a:off x="11405051" y="4674637"/>
            <a:ext cx="0" cy="2060460"/>
          </a:xfrm>
          <a:prstGeom prst="straightConnector1">
            <a:avLst/>
          </a:prstGeom>
          <a:noFill/>
          <a:ln cap="flat" cmpd="sng" w="38100">
            <a:solidFill>
              <a:srgbClr val="FF0000"/>
            </a:solidFill>
            <a:prstDash val="dash"/>
            <a:miter lim="800000"/>
            <a:headEnd len="med" w="med" type="stealth"/>
            <a:tailEnd len="med" w="med" type="stealth"/>
          </a:ln>
        </p:spPr>
      </p:cxnSp>
      <p:sp>
        <p:nvSpPr>
          <p:cNvPr id="166" name="Google Shape;166;p11"/>
          <p:cNvSpPr/>
          <p:nvPr/>
        </p:nvSpPr>
        <p:spPr>
          <a:xfrm>
            <a:off x="2593910" y="3244645"/>
            <a:ext cx="8658808" cy="1327355"/>
          </a:xfrm>
          <a:prstGeom prst="roundRect">
            <a:avLst>
              <a:gd fmla="val 16667" name="adj"/>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 name="Google Shape;167;p11"/>
          <p:cNvSpPr txBox="1"/>
          <p:nvPr/>
        </p:nvSpPr>
        <p:spPr>
          <a:xfrm>
            <a:off x="2202023" y="3232906"/>
            <a:ext cx="3918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rgbClr val="FF0000"/>
                </a:solidFill>
                <a:latin typeface="Calibri"/>
                <a:ea typeface="Calibri"/>
                <a:cs typeface="Calibri"/>
                <a:sym typeface="Calibri"/>
              </a:rPr>
              <a:t>4</a:t>
            </a:r>
            <a:endParaRPr/>
          </a:p>
        </p:txBody>
      </p:sp>
      <p:sp>
        <p:nvSpPr>
          <p:cNvPr id="168" name="Google Shape;168;p11"/>
          <p:cNvSpPr txBox="1"/>
          <p:nvPr/>
        </p:nvSpPr>
        <p:spPr>
          <a:xfrm>
            <a:off x="11405051" y="5313184"/>
            <a:ext cx="3918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rgbClr val="FF0000"/>
                </a:solidFill>
                <a:latin typeface="Calibri"/>
                <a:ea typeface="Calibri"/>
                <a:cs typeface="Calibri"/>
                <a:sym typeface="Calibri"/>
              </a:rPr>
              <a:t>5</a:t>
            </a:r>
            <a:endParaRPr/>
          </a:p>
        </p:txBody>
      </p:sp>
      <p:sp>
        <p:nvSpPr>
          <p:cNvPr id="169" name="Google Shape;169;p11"/>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2"/>
          <p:cNvSpPr txBox="1"/>
          <p:nvPr/>
        </p:nvSpPr>
        <p:spPr>
          <a:xfrm>
            <a:off x="589811" y="849654"/>
            <a:ext cx="10800000" cy="5847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a:pPr>
            <a:r>
              <a:rPr lang="fr-FR" sz="1600">
                <a:solidFill>
                  <a:schemeClr val="dk1"/>
                </a:solidFill>
                <a:latin typeface="Calibri"/>
                <a:ea typeface="Calibri"/>
                <a:cs typeface="Calibri"/>
                <a:sym typeface="Calibri"/>
              </a:rPr>
              <a:t>Cliquez sur l’onglet « Positionnement initial », vous arrivez sur cette page</a:t>
            </a:r>
            <a:endParaRPr/>
          </a:p>
          <a:p>
            <a:pPr indent="-342900" lvl="0" marL="342900" marR="0" rtl="0" algn="l">
              <a:spcBef>
                <a:spcPts val="0"/>
              </a:spcBef>
              <a:spcAft>
                <a:spcPts val="0"/>
              </a:spcAft>
              <a:buClr>
                <a:schemeClr val="dk1"/>
              </a:buClr>
              <a:buSzPts val="1600"/>
              <a:buFont typeface="Calibri"/>
              <a:buAutoNum type="arabicPeriod"/>
            </a:pPr>
            <a:r>
              <a:rPr lang="fr-FR" sz="1600">
                <a:solidFill>
                  <a:schemeClr val="dk1"/>
                </a:solidFill>
                <a:latin typeface="Calibri"/>
                <a:ea typeface="Calibri"/>
                <a:cs typeface="Calibri"/>
                <a:sym typeface="Calibri"/>
              </a:rPr>
              <a:t>Choisissez l’apprenant que vous souhaitez positionner en cliquant sur son nom</a:t>
            </a:r>
            <a:endParaRPr/>
          </a:p>
        </p:txBody>
      </p:sp>
      <p:pic>
        <p:nvPicPr>
          <p:cNvPr id="175" name="Google Shape;175;p12"/>
          <p:cNvPicPr preferRelativeResize="0"/>
          <p:nvPr/>
        </p:nvPicPr>
        <p:blipFill rotWithShape="1">
          <a:blip r:embed="rId3">
            <a:alphaModFix/>
          </a:blip>
          <a:srcRect b="5066" l="0" r="1048" t="9605"/>
          <a:stretch/>
        </p:blipFill>
        <p:spPr>
          <a:xfrm>
            <a:off x="589811" y="1619385"/>
            <a:ext cx="10800000" cy="5238615"/>
          </a:xfrm>
          <a:prstGeom prst="rect">
            <a:avLst/>
          </a:prstGeom>
          <a:noFill/>
          <a:ln>
            <a:noFill/>
          </a:ln>
        </p:spPr>
      </p:pic>
      <p:sp>
        <p:nvSpPr>
          <p:cNvPr id="176" name="Google Shape;176;p12"/>
          <p:cNvSpPr txBox="1"/>
          <p:nvPr/>
        </p:nvSpPr>
        <p:spPr>
          <a:xfrm>
            <a:off x="5481320" y="3567879"/>
            <a:ext cx="160020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Nom de l’établissement</a:t>
            </a:r>
            <a:endParaRPr/>
          </a:p>
        </p:txBody>
      </p:sp>
      <p:sp>
        <p:nvSpPr>
          <p:cNvPr id="177" name="Google Shape;177;p12"/>
          <p:cNvSpPr txBox="1"/>
          <p:nvPr/>
        </p:nvSpPr>
        <p:spPr>
          <a:xfrm>
            <a:off x="5486400" y="3886200"/>
            <a:ext cx="160020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Nom de l’établissement</a:t>
            </a:r>
            <a:endParaRPr/>
          </a:p>
        </p:txBody>
      </p:sp>
      <p:sp>
        <p:nvSpPr>
          <p:cNvPr id="178" name="Google Shape;178;p12"/>
          <p:cNvSpPr txBox="1"/>
          <p:nvPr/>
        </p:nvSpPr>
        <p:spPr>
          <a:xfrm>
            <a:off x="5481320" y="4211320"/>
            <a:ext cx="160020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Nom de l’établissement</a:t>
            </a:r>
            <a:endParaRPr/>
          </a:p>
        </p:txBody>
      </p:sp>
      <p:sp>
        <p:nvSpPr>
          <p:cNvPr id="179" name="Google Shape;179;p12"/>
          <p:cNvSpPr txBox="1"/>
          <p:nvPr/>
        </p:nvSpPr>
        <p:spPr>
          <a:xfrm>
            <a:off x="4003040" y="3567879"/>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Prénom 1</a:t>
            </a:r>
            <a:endParaRPr/>
          </a:p>
        </p:txBody>
      </p:sp>
      <p:sp>
        <p:nvSpPr>
          <p:cNvPr id="180" name="Google Shape;180;p12"/>
          <p:cNvSpPr txBox="1"/>
          <p:nvPr/>
        </p:nvSpPr>
        <p:spPr>
          <a:xfrm>
            <a:off x="4008120" y="3886200"/>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Prénom 2</a:t>
            </a:r>
            <a:endParaRPr/>
          </a:p>
        </p:txBody>
      </p:sp>
      <p:sp>
        <p:nvSpPr>
          <p:cNvPr id="181" name="Google Shape;181;p12"/>
          <p:cNvSpPr txBox="1"/>
          <p:nvPr/>
        </p:nvSpPr>
        <p:spPr>
          <a:xfrm>
            <a:off x="4003040" y="4211320"/>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Prénom 3</a:t>
            </a:r>
            <a:endParaRPr/>
          </a:p>
        </p:txBody>
      </p:sp>
      <p:sp>
        <p:nvSpPr>
          <p:cNvPr id="182" name="Google Shape;182;p12"/>
          <p:cNvSpPr txBox="1"/>
          <p:nvPr/>
        </p:nvSpPr>
        <p:spPr>
          <a:xfrm>
            <a:off x="2593340" y="3567879"/>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NOM 1</a:t>
            </a:r>
            <a:endParaRPr/>
          </a:p>
        </p:txBody>
      </p:sp>
      <p:sp>
        <p:nvSpPr>
          <p:cNvPr id="183" name="Google Shape;183;p12"/>
          <p:cNvSpPr txBox="1"/>
          <p:nvPr/>
        </p:nvSpPr>
        <p:spPr>
          <a:xfrm>
            <a:off x="2598420" y="3886200"/>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NOM 2</a:t>
            </a:r>
            <a:endParaRPr/>
          </a:p>
        </p:txBody>
      </p:sp>
      <p:sp>
        <p:nvSpPr>
          <p:cNvPr id="184" name="Google Shape;184;p12"/>
          <p:cNvSpPr txBox="1"/>
          <p:nvPr/>
        </p:nvSpPr>
        <p:spPr>
          <a:xfrm>
            <a:off x="2593340" y="4211320"/>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NOM 3</a:t>
            </a:r>
            <a:endParaRPr/>
          </a:p>
        </p:txBody>
      </p:sp>
      <p:sp>
        <p:nvSpPr>
          <p:cNvPr id="185" name="Google Shape;185;p12"/>
          <p:cNvSpPr/>
          <p:nvPr/>
        </p:nvSpPr>
        <p:spPr>
          <a:xfrm>
            <a:off x="2445311" y="3557890"/>
            <a:ext cx="836369" cy="261141"/>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 name="Google Shape;186;p12"/>
          <p:cNvSpPr txBox="1"/>
          <p:nvPr/>
        </p:nvSpPr>
        <p:spPr>
          <a:xfrm>
            <a:off x="2202023" y="3232906"/>
            <a:ext cx="3918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rgbClr val="FF0000"/>
                </a:solidFill>
                <a:latin typeface="Calibri"/>
                <a:ea typeface="Calibri"/>
                <a:cs typeface="Calibri"/>
                <a:sym typeface="Calibri"/>
              </a:rPr>
              <a:t>2</a:t>
            </a:r>
            <a:endParaRPr/>
          </a:p>
        </p:txBody>
      </p:sp>
      <p:sp>
        <p:nvSpPr>
          <p:cNvPr id="187" name="Google Shape;187;p12"/>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188" name="Google Shape;188;p12"/>
          <p:cNvSpPr txBox="1"/>
          <p:nvPr>
            <p:ph type="title"/>
          </p:nvPr>
        </p:nvSpPr>
        <p:spPr>
          <a:xfrm>
            <a:off x="553800" y="350995"/>
            <a:ext cx="10515600" cy="396000"/>
          </a:xfrm>
          <a:prstGeom prst="rect">
            <a:avLst/>
          </a:prstGeom>
          <a:solidFill>
            <a:srgbClr val="3A88C8"/>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2400"/>
              <a:buFont typeface="Calibri"/>
              <a:buNone/>
            </a:pPr>
            <a:r>
              <a:rPr b="1" lang="fr-FR" sz="2400" cap="none">
                <a:solidFill>
                  <a:srgbClr val="FFFFFF"/>
                </a:solidFill>
                <a:latin typeface="Calibri"/>
                <a:ea typeface="Calibri"/>
                <a:cs typeface="Calibri"/>
                <a:sym typeface="Calibri"/>
              </a:rPr>
              <a:t>ENREGISTRER UN POSITIONNEMENT INITIAL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13"/>
          <p:cNvPicPr preferRelativeResize="0"/>
          <p:nvPr/>
        </p:nvPicPr>
        <p:blipFill rotWithShape="1">
          <a:blip r:embed="rId3">
            <a:alphaModFix/>
          </a:blip>
          <a:srcRect b="5333" l="0" r="1250" t="15559"/>
          <a:stretch/>
        </p:blipFill>
        <p:spPr>
          <a:xfrm>
            <a:off x="605051" y="1991360"/>
            <a:ext cx="10800000" cy="4866640"/>
          </a:xfrm>
          <a:prstGeom prst="rect">
            <a:avLst/>
          </a:prstGeom>
          <a:noFill/>
          <a:ln>
            <a:noFill/>
          </a:ln>
        </p:spPr>
      </p:pic>
      <p:sp>
        <p:nvSpPr>
          <p:cNvPr id="194" name="Google Shape;194;p13"/>
          <p:cNvSpPr txBox="1"/>
          <p:nvPr/>
        </p:nvSpPr>
        <p:spPr>
          <a:xfrm>
            <a:off x="605050" y="335474"/>
            <a:ext cx="10800001" cy="132343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startAt="3"/>
            </a:pPr>
            <a:r>
              <a:rPr lang="fr-FR" sz="1600">
                <a:solidFill>
                  <a:schemeClr val="dk1"/>
                </a:solidFill>
                <a:latin typeface="Calibri"/>
                <a:ea typeface="Calibri"/>
                <a:cs typeface="Calibri"/>
                <a:sym typeface="Calibri"/>
              </a:rPr>
              <a:t>Choisir la date du positionnement, par défaut l’outil enregistrera la date du jour</a:t>
            </a:r>
            <a:endParaRPr/>
          </a:p>
          <a:p>
            <a:pPr indent="-342900" lvl="0" marL="342900" marR="0" rtl="0" algn="l">
              <a:spcBef>
                <a:spcPts val="0"/>
              </a:spcBef>
              <a:spcAft>
                <a:spcPts val="0"/>
              </a:spcAft>
              <a:buClr>
                <a:schemeClr val="dk1"/>
              </a:buClr>
              <a:buSzPts val="1600"/>
              <a:buFont typeface="Calibri"/>
              <a:buAutoNum type="arabicPeriod" startAt="3"/>
            </a:pPr>
            <a:r>
              <a:rPr lang="fr-FR" sz="1600">
                <a:solidFill>
                  <a:schemeClr val="dk1"/>
                </a:solidFill>
                <a:latin typeface="Calibri"/>
                <a:ea typeface="Calibri"/>
                <a:cs typeface="Calibri"/>
                <a:sym typeface="Calibri"/>
              </a:rPr>
              <a:t>Cliquez sur les niveaux de soft skills sur lesquels vous souhaitez positionner l’apprenant (une fois sélectionné le niveau de soft passe en vert)</a:t>
            </a:r>
            <a:endParaRPr/>
          </a:p>
          <a:p>
            <a:pPr indent="-342900" lvl="0" marL="342900" marR="0" rtl="0" algn="l">
              <a:spcBef>
                <a:spcPts val="0"/>
              </a:spcBef>
              <a:spcAft>
                <a:spcPts val="0"/>
              </a:spcAft>
              <a:buClr>
                <a:schemeClr val="dk1"/>
              </a:buClr>
              <a:buSzPts val="1600"/>
              <a:buFont typeface="Calibri"/>
              <a:buAutoNum type="arabicPeriod" startAt="3"/>
            </a:pPr>
            <a:r>
              <a:rPr lang="fr-FR" sz="1600">
                <a:solidFill>
                  <a:schemeClr val="dk1"/>
                </a:solidFill>
                <a:latin typeface="Calibri"/>
                <a:ea typeface="Calibri"/>
                <a:cs typeface="Calibri"/>
                <a:sym typeface="Calibri"/>
              </a:rPr>
              <a:t>Faire glisser la barre de défilement pour lire visualiser l’ensemble de la base des soft skills pour positionner l’apprenant sur tout ou partie des soft skills</a:t>
            </a:r>
            <a:endParaRPr sz="1600">
              <a:solidFill>
                <a:schemeClr val="dk1"/>
              </a:solidFill>
              <a:latin typeface="Calibri"/>
              <a:ea typeface="Calibri"/>
              <a:cs typeface="Calibri"/>
              <a:sym typeface="Calibri"/>
            </a:endParaRPr>
          </a:p>
        </p:txBody>
      </p:sp>
      <p:sp>
        <p:nvSpPr>
          <p:cNvPr id="195" name="Google Shape;195;p13"/>
          <p:cNvSpPr txBox="1"/>
          <p:nvPr/>
        </p:nvSpPr>
        <p:spPr>
          <a:xfrm>
            <a:off x="5892800" y="2443322"/>
            <a:ext cx="2133600"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100">
                <a:solidFill>
                  <a:srgbClr val="7F7F7F"/>
                </a:solidFill>
                <a:latin typeface="Arial"/>
                <a:ea typeface="Arial"/>
                <a:cs typeface="Arial"/>
                <a:sym typeface="Arial"/>
              </a:rPr>
              <a:t>Prénom NOM </a:t>
            </a:r>
            <a:endParaRPr/>
          </a:p>
        </p:txBody>
      </p:sp>
      <p:sp>
        <p:nvSpPr>
          <p:cNvPr id="196" name="Google Shape;196;p13"/>
          <p:cNvSpPr/>
          <p:nvPr/>
        </p:nvSpPr>
        <p:spPr>
          <a:xfrm>
            <a:off x="9120431" y="2353554"/>
            <a:ext cx="2284620" cy="409965"/>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13"/>
          <p:cNvSpPr/>
          <p:nvPr/>
        </p:nvSpPr>
        <p:spPr>
          <a:xfrm>
            <a:off x="6096000" y="4382565"/>
            <a:ext cx="1706479" cy="1286715"/>
          </a:xfrm>
          <a:prstGeom prst="roundRect">
            <a:avLst>
              <a:gd fmla="val 16667" name="adj"/>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98" name="Google Shape;198;p13"/>
          <p:cNvCxnSpPr/>
          <p:nvPr/>
        </p:nvCxnSpPr>
        <p:spPr>
          <a:xfrm>
            <a:off x="11405051" y="4674637"/>
            <a:ext cx="0" cy="2060460"/>
          </a:xfrm>
          <a:prstGeom prst="straightConnector1">
            <a:avLst/>
          </a:prstGeom>
          <a:noFill/>
          <a:ln cap="flat" cmpd="sng" w="38100">
            <a:solidFill>
              <a:srgbClr val="FF0000"/>
            </a:solidFill>
            <a:prstDash val="dash"/>
            <a:miter lim="800000"/>
            <a:headEnd len="med" w="med" type="stealth"/>
            <a:tailEnd len="med" w="med" type="stealth"/>
          </a:ln>
        </p:spPr>
      </p:cxnSp>
      <p:sp>
        <p:nvSpPr>
          <p:cNvPr id="199" name="Google Shape;199;p13"/>
          <p:cNvSpPr txBox="1"/>
          <p:nvPr/>
        </p:nvSpPr>
        <p:spPr>
          <a:xfrm>
            <a:off x="11391006" y="5486315"/>
            <a:ext cx="3918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rgbClr val="FF0000"/>
                </a:solidFill>
                <a:latin typeface="Calibri"/>
                <a:ea typeface="Calibri"/>
                <a:cs typeface="Calibri"/>
                <a:sym typeface="Calibri"/>
              </a:rPr>
              <a:t>5</a:t>
            </a:r>
            <a:endParaRPr/>
          </a:p>
        </p:txBody>
      </p:sp>
      <p:sp>
        <p:nvSpPr>
          <p:cNvPr id="200" name="Google Shape;200;p13"/>
          <p:cNvSpPr txBox="1"/>
          <p:nvPr/>
        </p:nvSpPr>
        <p:spPr>
          <a:xfrm>
            <a:off x="5744928" y="4325210"/>
            <a:ext cx="3918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rgbClr val="FF0000"/>
                </a:solidFill>
                <a:latin typeface="Calibri"/>
                <a:ea typeface="Calibri"/>
                <a:cs typeface="Calibri"/>
                <a:sym typeface="Calibri"/>
              </a:rPr>
              <a:t>4</a:t>
            </a:r>
            <a:endParaRPr/>
          </a:p>
        </p:txBody>
      </p:sp>
      <p:sp>
        <p:nvSpPr>
          <p:cNvPr id="201" name="Google Shape;201;p13"/>
          <p:cNvSpPr txBox="1"/>
          <p:nvPr/>
        </p:nvSpPr>
        <p:spPr>
          <a:xfrm>
            <a:off x="11364237" y="2506938"/>
            <a:ext cx="3918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rgbClr val="FF0000"/>
                </a:solidFill>
                <a:latin typeface="Calibri"/>
                <a:ea typeface="Calibri"/>
                <a:cs typeface="Calibri"/>
                <a:sym typeface="Calibri"/>
              </a:rPr>
              <a:t>3</a:t>
            </a:r>
            <a:endParaRPr/>
          </a:p>
        </p:txBody>
      </p:sp>
      <p:sp>
        <p:nvSpPr>
          <p:cNvPr id="202" name="Google Shape;202;p13"/>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14"/>
          <p:cNvPicPr preferRelativeResize="0"/>
          <p:nvPr/>
        </p:nvPicPr>
        <p:blipFill rotWithShape="1">
          <a:blip r:embed="rId3">
            <a:alphaModFix/>
          </a:blip>
          <a:srcRect b="4889" l="0" r="1250" t="8000"/>
          <a:stretch/>
        </p:blipFill>
        <p:spPr>
          <a:xfrm>
            <a:off x="605051" y="1499013"/>
            <a:ext cx="10800000" cy="5358987"/>
          </a:xfrm>
          <a:prstGeom prst="rect">
            <a:avLst/>
          </a:prstGeom>
          <a:noFill/>
          <a:ln>
            <a:noFill/>
          </a:ln>
        </p:spPr>
      </p:pic>
      <p:sp>
        <p:nvSpPr>
          <p:cNvPr id="208" name="Google Shape;208;p14"/>
          <p:cNvSpPr txBox="1"/>
          <p:nvPr/>
        </p:nvSpPr>
        <p:spPr>
          <a:xfrm>
            <a:off x="605050" y="490375"/>
            <a:ext cx="10800001" cy="5847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startAt="6"/>
            </a:pPr>
            <a:r>
              <a:rPr lang="fr-FR" sz="1600">
                <a:solidFill>
                  <a:schemeClr val="dk1"/>
                </a:solidFill>
                <a:latin typeface="Calibri"/>
                <a:ea typeface="Calibri"/>
                <a:cs typeface="Calibri"/>
                <a:sym typeface="Calibri"/>
              </a:rPr>
              <a:t>Une fois tout que votre positionnement est effectué et que vous êtes arrivé sur le bas de la page (avec la barre de défilement) vous pouvez enregistrer le positionnement en cliquant sur « AJOUTER CE POSITIONNEMENT » </a:t>
            </a:r>
            <a:endParaRPr/>
          </a:p>
        </p:txBody>
      </p:sp>
      <p:sp>
        <p:nvSpPr>
          <p:cNvPr id="209" name="Google Shape;209;p14"/>
          <p:cNvSpPr/>
          <p:nvPr/>
        </p:nvSpPr>
        <p:spPr>
          <a:xfrm>
            <a:off x="5828591" y="6281817"/>
            <a:ext cx="2284620" cy="452278"/>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 name="Google Shape;210;p14"/>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5"/>
          <p:cNvSpPr txBox="1"/>
          <p:nvPr/>
        </p:nvSpPr>
        <p:spPr>
          <a:xfrm>
            <a:off x="553799" y="765933"/>
            <a:ext cx="1055616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Cliquez sur le menu « positionnement initial » : sur cette page il est possible de filtrer les positionnements initiaux par nom ou prénom</a:t>
            </a:r>
            <a:endParaRPr/>
          </a:p>
          <a:p>
            <a:pPr indent="0" lvl="0" marL="0" marR="0" rtl="0" algn="l">
              <a:spcBef>
                <a:spcPts val="0"/>
              </a:spcBef>
              <a:spcAft>
                <a:spcPts val="0"/>
              </a:spcAft>
              <a:buNone/>
            </a:pPr>
            <a:r>
              <a:rPr lang="fr-FR" sz="1600">
                <a:solidFill>
                  <a:schemeClr val="dk1"/>
                </a:solidFill>
                <a:latin typeface="Calibri"/>
                <a:ea typeface="Calibri"/>
                <a:cs typeface="Calibri"/>
                <a:sym typeface="Calibri"/>
              </a:rPr>
              <a:t>Il faut renseigner le champ voulu (nom ou prénom) et cliquer sur l’icône recherche</a:t>
            </a:r>
            <a:endParaRPr/>
          </a:p>
        </p:txBody>
      </p:sp>
      <p:pic>
        <p:nvPicPr>
          <p:cNvPr id="216" name="Google Shape;216;p15"/>
          <p:cNvPicPr preferRelativeResize="0"/>
          <p:nvPr/>
        </p:nvPicPr>
        <p:blipFill rotWithShape="1">
          <a:blip r:embed="rId3">
            <a:alphaModFix/>
          </a:blip>
          <a:srcRect b="5066" l="0" r="1048" t="9605"/>
          <a:stretch/>
        </p:blipFill>
        <p:spPr>
          <a:xfrm>
            <a:off x="589811" y="1619385"/>
            <a:ext cx="10800000" cy="5238615"/>
          </a:xfrm>
          <a:prstGeom prst="rect">
            <a:avLst/>
          </a:prstGeom>
          <a:noFill/>
          <a:ln>
            <a:noFill/>
          </a:ln>
        </p:spPr>
      </p:pic>
      <p:sp>
        <p:nvSpPr>
          <p:cNvPr id="217" name="Google Shape;217;p15"/>
          <p:cNvSpPr txBox="1"/>
          <p:nvPr/>
        </p:nvSpPr>
        <p:spPr>
          <a:xfrm>
            <a:off x="5481320" y="3567879"/>
            <a:ext cx="160020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Nom de l’établissement</a:t>
            </a:r>
            <a:endParaRPr/>
          </a:p>
        </p:txBody>
      </p:sp>
      <p:sp>
        <p:nvSpPr>
          <p:cNvPr id="218" name="Google Shape;218;p15"/>
          <p:cNvSpPr txBox="1"/>
          <p:nvPr/>
        </p:nvSpPr>
        <p:spPr>
          <a:xfrm>
            <a:off x="5486400" y="3886200"/>
            <a:ext cx="160020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Nom de l’établissement</a:t>
            </a:r>
            <a:endParaRPr/>
          </a:p>
        </p:txBody>
      </p:sp>
      <p:sp>
        <p:nvSpPr>
          <p:cNvPr id="219" name="Google Shape;219;p15"/>
          <p:cNvSpPr txBox="1"/>
          <p:nvPr/>
        </p:nvSpPr>
        <p:spPr>
          <a:xfrm>
            <a:off x="5481320" y="4211320"/>
            <a:ext cx="160020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Nom de l’établissement</a:t>
            </a:r>
            <a:endParaRPr/>
          </a:p>
        </p:txBody>
      </p:sp>
      <p:sp>
        <p:nvSpPr>
          <p:cNvPr id="220" name="Google Shape;220;p15"/>
          <p:cNvSpPr txBox="1"/>
          <p:nvPr/>
        </p:nvSpPr>
        <p:spPr>
          <a:xfrm>
            <a:off x="4003040" y="3567879"/>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Prénom 1</a:t>
            </a:r>
            <a:endParaRPr/>
          </a:p>
        </p:txBody>
      </p:sp>
      <p:sp>
        <p:nvSpPr>
          <p:cNvPr id="221" name="Google Shape;221;p15"/>
          <p:cNvSpPr txBox="1"/>
          <p:nvPr/>
        </p:nvSpPr>
        <p:spPr>
          <a:xfrm>
            <a:off x="4008120" y="3886200"/>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Prénom 2</a:t>
            </a:r>
            <a:endParaRPr/>
          </a:p>
        </p:txBody>
      </p:sp>
      <p:sp>
        <p:nvSpPr>
          <p:cNvPr id="222" name="Google Shape;222;p15"/>
          <p:cNvSpPr txBox="1"/>
          <p:nvPr/>
        </p:nvSpPr>
        <p:spPr>
          <a:xfrm>
            <a:off x="4003040" y="4211320"/>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Prénom 3</a:t>
            </a:r>
            <a:endParaRPr/>
          </a:p>
        </p:txBody>
      </p:sp>
      <p:sp>
        <p:nvSpPr>
          <p:cNvPr id="223" name="Google Shape;223;p15"/>
          <p:cNvSpPr txBox="1"/>
          <p:nvPr/>
        </p:nvSpPr>
        <p:spPr>
          <a:xfrm>
            <a:off x="2593340" y="3567879"/>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NOM 1</a:t>
            </a:r>
            <a:endParaRPr/>
          </a:p>
        </p:txBody>
      </p:sp>
      <p:sp>
        <p:nvSpPr>
          <p:cNvPr id="224" name="Google Shape;224;p15"/>
          <p:cNvSpPr txBox="1"/>
          <p:nvPr/>
        </p:nvSpPr>
        <p:spPr>
          <a:xfrm>
            <a:off x="2598420" y="3886200"/>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NOM 2</a:t>
            </a:r>
            <a:endParaRPr/>
          </a:p>
        </p:txBody>
      </p:sp>
      <p:sp>
        <p:nvSpPr>
          <p:cNvPr id="225" name="Google Shape;225;p15"/>
          <p:cNvSpPr txBox="1"/>
          <p:nvPr/>
        </p:nvSpPr>
        <p:spPr>
          <a:xfrm>
            <a:off x="2593340" y="4211320"/>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NOM 3</a:t>
            </a:r>
            <a:endParaRPr/>
          </a:p>
        </p:txBody>
      </p:sp>
      <p:sp>
        <p:nvSpPr>
          <p:cNvPr id="226" name="Google Shape;226;p15"/>
          <p:cNvSpPr/>
          <p:nvPr/>
        </p:nvSpPr>
        <p:spPr>
          <a:xfrm>
            <a:off x="2475791" y="3126916"/>
            <a:ext cx="3094585" cy="383997"/>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27" name="Google Shape;227;p15"/>
          <p:cNvPicPr preferRelativeResize="0"/>
          <p:nvPr/>
        </p:nvPicPr>
        <p:blipFill rotWithShape="1">
          <a:blip r:embed="rId4">
            <a:alphaModFix/>
          </a:blip>
          <a:srcRect b="0" l="0" r="0" t="0"/>
          <a:stretch/>
        </p:blipFill>
        <p:spPr>
          <a:xfrm>
            <a:off x="7454228" y="1252235"/>
            <a:ext cx="295469" cy="282337"/>
          </a:xfrm>
          <a:prstGeom prst="rect">
            <a:avLst/>
          </a:prstGeom>
          <a:noFill/>
          <a:ln>
            <a:noFill/>
          </a:ln>
        </p:spPr>
      </p:pic>
      <p:sp>
        <p:nvSpPr>
          <p:cNvPr id="228" name="Google Shape;228;p15"/>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229" name="Google Shape;229;p15"/>
          <p:cNvSpPr txBox="1"/>
          <p:nvPr>
            <p:ph type="title"/>
          </p:nvPr>
        </p:nvSpPr>
        <p:spPr>
          <a:xfrm>
            <a:off x="589810" y="382133"/>
            <a:ext cx="10763989" cy="336225"/>
          </a:xfrm>
          <a:prstGeom prst="rect">
            <a:avLst/>
          </a:prstGeom>
          <a:solidFill>
            <a:srgbClr val="3A88C8"/>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2000"/>
              <a:buFont typeface="Calibri"/>
              <a:buNone/>
            </a:pPr>
            <a:r>
              <a:rPr b="1" lang="fr-FR" sz="2000" cap="none">
                <a:solidFill>
                  <a:srgbClr val="FFFFFF"/>
                </a:solidFill>
                <a:latin typeface="Calibri"/>
                <a:ea typeface="Calibri"/>
                <a:cs typeface="Calibri"/>
                <a:sym typeface="Calibri"/>
              </a:rPr>
              <a:t>CONSULTER UN POSITIONNEMENT INITIAL</a:t>
            </a:r>
            <a:endParaRPr b="1" sz="2000" cap="none">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6"/>
          <p:cNvSpPr txBox="1"/>
          <p:nvPr/>
        </p:nvSpPr>
        <p:spPr>
          <a:xfrm>
            <a:off x="605051" y="284332"/>
            <a:ext cx="10800000" cy="5847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a:pPr>
            <a:r>
              <a:rPr lang="fr-FR" sz="1600">
                <a:solidFill>
                  <a:schemeClr val="dk1"/>
                </a:solidFill>
                <a:latin typeface="Calibri"/>
                <a:ea typeface="Calibri"/>
                <a:cs typeface="Calibri"/>
                <a:sym typeface="Calibri"/>
              </a:rPr>
              <a:t>Pour visualiser le détail d’un positionnement d’un apprenant cliquez sur le nom du positionnement</a:t>
            </a:r>
            <a:endParaRPr/>
          </a:p>
          <a:p>
            <a:pPr indent="-342900" lvl="0" marL="342900" marR="0" rtl="0" algn="l">
              <a:spcBef>
                <a:spcPts val="0"/>
              </a:spcBef>
              <a:spcAft>
                <a:spcPts val="0"/>
              </a:spcAft>
              <a:buClr>
                <a:schemeClr val="dk1"/>
              </a:buClr>
              <a:buSzPts val="1600"/>
              <a:buFont typeface="Calibri"/>
              <a:buAutoNum type="arabicPeriod"/>
            </a:pPr>
            <a:r>
              <a:rPr lang="fr-FR" sz="1600">
                <a:solidFill>
                  <a:schemeClr val="dk1"/>
                </a:solidFill>
                <a:latin typeface="Calibri"/>
                <a:ea typeface="Calibri"/>
                <a:cs typeface="Calibri"/>
                <a:sym typeface="Calibri"/>
              </a:rPr>
              <a:t>Pour supprimer un positionnement cliquer sur</a:t>
            </a:r>
            <a:endParaRPr/>
          </a:p>
        </p:txBody>
      </p:sp>
      <p:sp>
        <p:nvSpPr>
          <p:cNvPr id="235" name="Google Shape;235;p16"/>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pic>
        <p:nvPicPr>
          <p:cNvPr id="236" name="Google Shape;236;p16"/>
          <p:cNvPicPr preferRelativeResize="0"/>
          <p:nvPr/>
        </p:nvPicPr>
        <p:blipFill rotWithShape="1">
          <a:blip r:embed="rId3">
            <a:alphaModFix/>
          </a:blip>
          <a:srcRect b="60042" l="16958" r="1042" t="15647"/>
          <a:stretch/>
        </p:blipFill>
        <p:spPr>
          <a:xfrm>
            <a:off x="605051" y="1090584"/>
            <a:ext cx="10823998" cy="1805016"/>
          </a:xfrm>
          <a:prstGeom prst="rect">
            <a:avLst/>
          </a:prstGeom>
          <a:noFill/>
          <a:ln cap="flat" cmpd="sng" w="9525">
            <a:solidFill>
              <a:srgbClr val="3A88C8"/>
            </a:solidFill>
            <a:prstDash val="solid"/>
            <a:round/>
            <a:headEnd len="sm" w="sm" type="none"/>
            <a:tailEnd len="sm" w="sm" type="none"/>
          </a:ln>
        </p:spPr>
      </p:pic>
      <p:sp>
        <p:nvSpPr>
          <p:cNvPr id="237" name="Google Shape;237;p16"/>
          <p:cNvSpPr/>
          <p:nvPr/>
        </p:nvSpPr>
        <p:spPr>
          <a:xfrm>
            <a:off x="781887" y="2415171"/>
            <a:ext cx="1811453" cy="383997"/>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38" name="Google Shape;238;p16"/>
          <p:cNvPicPr preferRelativeResize="0"/>
          <p:nvPr/>
        </p:nvPicPr>
        <p:blipFill rotWithShape="1">
          <a:blip r:embed="rId4">
            <a:alphaModFix/>
          </a:blip>
          <a:srcRect b="0" l="0" r="0" t="0"/>
          <a:stretch/>
        </p:blipFill>
        <p:spPr>
          <a:xfrm>
            <a:off x="4956810" y="576719"/>
            <a:ext cx="266700" cy="228600"/>
          </a:xfrm>
          <a:prstGeom prst="rect">
            <a:avLst/>
          </a:prstGeom>
          <a:noFill/>
          <a:ln>
            <a:noFill/>
          </a:ln>
        </p:spPr>
      </p:pic>
      <p:pic>
        <p:nvPicPr>
          <p:cNvPr id="239" name="Google Shape;239;p16"/>
          <p:cNvPicPr preferRelativeResize="0"/>
          <p:nvPr/>
        </p:nvPicPr>
        <p:blipFill rotWithShape="1">
          <a:blip r:embed="rId5">
            <a:alphaModFix/>
          </a:blip>
          <a:srcRect b="0" l="0" r="0" t="0"/>
          <a:stretch/>
        </p:blipFill>
        <p:spPr>
          <a:xfrm>
            <a:off x="605051" y="3071922"/>
            <a:ext cx="6717113" cy="3608437"/>
          </a:xfrm>
          <a:prstGeom prst="rect">
            <a:avLst/>
          </a:prstGeom>
          <a:noFill/>
          <a:ln cap="flat" cmpd="sng" w="9525">
            <a:solidFill>
              <a:srgbClr val="3A88C8"/>
            </a:solidFill>
            <a:prstDash val="solid"/>
            <a:round/>
            <a:headEnd len="sm" w="sm" type="none"/>
            <a:tailEnd len="sm" w="sm" type="none"/>
          </a:ln>
        </p:spPr>
      </p:pic>
      <p:sp>
        <p:nvSpPr>
          <p:cNvPr id="240" name="Google Shape;240;p16"/>
          <p:cNvSpPr/>
          <p:nvPr/>
        </p:nvSpPr>
        <p:spPr>
          <a:xfrm>
            <a:off x="8020594" y="4208105"/>
            <a:ext cx="3927566" cy="1386591"/>
          </a:xfrm>
          <a:prstGeom prst="wedgeRectCallout">
            <a:avLst>
              <a:gd fmla="val -67281" name="adj1"/>
              <a:gd fmla="val -53917" name="adj2"/>
            </a:avLst>
          </a:prstGeom>
          <a:solidFill>
            <a:srgbClr val="3A88C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fr-FR" sz="1600">
                <a:solidFill>
                  <a:schemeClr val="lt1"/>
                </a:solidFill>
                <a:latin typeface="Calibri"/>
                <a:ea typeface="Calibri"/>
                <a:cs typeface="Calibri"/>
                <a:sym typeface="Calibri"/>
              </a:rPr>
              <a:t>Lorsque vous cliquez sur le nom du positionnement une nouvelle fenêtre s’ouvre </a:t>
            </a:r>
            <a:endParaRPr/>
          </a:p>
          <a:p>
            <a:pPr indent="0" lvl="0" marL="0" marR="0" rtl="0" algn="l">
              <a:spcBef>
                <a:spcPts val="0"/>
              </a:spcBef>
              <a:spcAft>
                <a:spcPts val="0"/>
              </a:spcAft>
              <a:buNone/>
            </a:pPr>
            <a:r>
              <a:rPr lang="fr-FR" sz="1600">
                <a:solidFill>
                  <a:schemeClr val="lt1"/>
                </a:solidFill>
                <a:latin typeface="Calibri"/>
                <a:ea typeface="Calibri"/>
                <a:cs typeface="Calibri"/>
                <a:sym typeface="Calibri"/>
              </a:rPr>
              <a:t> avec le détail du positionnement</a:t>
            </a:r>
            <a:endParaRPr/>
          </a:p>
          <a:p>
            <a:pPr indent="-342900" lvl="0" marL="342900" marR="0" rtl="0" algn="l">
              <a:spcBef>
                <a:spcPts val="0"/>
              </a:spcBef>
              <a:spcAft>
                <a:spcPts val="0"/>
              </a:spcAft>
              <a:buClr>
                <a:schemeClr val="lt1"/>
              </a:buClr>
              <a:buSzPts val="1600"/>
              <a:buFont typeface="Calibri"/>
              <a:buAutoNum type="arabicPeriod" startAt="3"/>
            </a:pPr>
            <a:r>
              <a:rPr lang="fr-FR" sz="1600">
                <a:solidFill>
                  <a:schemeClr val="lt1"/>
                </a:solidFill>
                <a:latin typeface="Calibri"/>
                <a:ea typeface="Calibri"/>
                <a:cs typeface="Calibri"/>
                <a:sym typeface="Calibri"/>
              </a:rPr>
              <a:t>Faire glisser la barre de défilement pour visualiser l’ensemble du positionnement</a:t>
            </a:r>
            <a:endParaRPr/>
          </a:p>
        </p:txBody>
      </p:sp>
      <p:cxnSp>
        <p:nvCxnSpPr>
          <p:cNvPr id="241" name="Google Shape;241;p16"/>
          <p:cNvCxnSpPr/>
          <p:nvPr/>
        </p:nvCxnSpPr>
        <p:spPr>
          <a:xfrm>
            <a:off x="7351900" y="4619899"/>
            <a:ext cx="0" cy="2060460"/>
          </a:xfrm>
          <a:prstGeom prst="straightConnector1">
            <a:avLst/>
          </a:prstGeom>
          <a:noFill/>
          <a:ln cap="flat" cmpd="sng" w="38100">
            <a:solidFill>
              <a:srgbClr val="FF0000"/>
            </a:solidFill>
            <a:prstDash val="dash"/>
            <a:miter lim="800000"/>
            <a:headEnd len="med" w="med" type="stealth"/>
            <a:tailEnd len="med" w="med" type="stealth"/>
          </a:ln>
        </p:spPr>
      </p:cxnSp>
      <p:sp>
        <p:nvSpPr>
          <p:cNvPr id="242" name="Google Shape;242;p16"/>
          <p:cNvSpPr txBox="1"/>
          <p:nvPr/>
        </p:nvSpPr>
        <p:spPr>
          <a:xfrm>
            <a:off x="7337855" y="5431577"/>
            <a:ext cx="3918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rgbClr val="FF0000"/>
                </a:solidFill>
                <a:latin typeface="Calibri"/>
                <a:ea typeface="Calibri"/>
                <a:cs typeface="Calibri"/>
                <a:sym typeface="Calibri"/>
              </a:rPr>
              <a:t>3</a:t>
            </a:r>
            <a:endParaRPr/>
          </a:p>
        </p:txBody>
      </p:sp>
      <p:sp>
        <p:nvSpPr>
          <p:cNvPr id="243" name="Google Shape;243;p16"/>
          <p:cNvSpPr txBox="1"/>
          <p:nvPr/>
        </p:nvSpPr>
        <p:spPr>
          <a:xfrm>
            <a:off x="497526" y="2238849"/>
            <a:ext cx="3918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rgbClr val="FF0000"/>
                </a:solidFill>
                <a:latin typeface="Calibri"/>
                <a:ea typeface="Calibri"/>
                <a:cs typeface="Calibri"/>
                <a:sym typeface="Calibri"/>
              </a:rPr>
              <a:t>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grpSp>
        <p:nvGrpSpPr>
          <p:cNvPr id="248" name="Google Shape;248;p17"/>
          <p:cNvGrpSpPr/>
          <p:nvPr/>
        </p:nvGrpSpPr>
        <p:grpSpPr>
          <a:xfrm>
            <a:off x="605051" y="1562377"/>
            <a:ext cx="10800000" cy="5297885"/>
            <a:chOff x="605051" y="1562377"/>
            <a:chExt cx="10800000" cy="5297885"/>
          </a:xfrm>
        </p:grpSpPr>
        <p:pic>
          <p:nvPicPr>
            <p:cNvPr id="249" name="Google Shape;249;p17"/>
            <p:cNvPicPr preferRelativeResize="0"/>
            <p:nvPr/>
          </p:nvPicPr>
          <p:blipFill rotWithShape="1">
            <a:blip r:embed="rId3">
              <a:alphaModFix/>
            </a:blip>
            <a:srcRect b="5066" l="0" r="969" t="8571"/>
            <a:stretch/>
          </p:blipFill>
          <p:spPr>
            <a:xfrm>
              <a:off x="605051" y="1562377"/>
              <a:ext cx="10800000" cy="5297885"/>
            </a:xfrm>
            <a:prstGeom prst="rect">
              <a:avLst/>
            </a:prstGeom>
            <a:noFill/>
            <a:ln>
              <a:noFill/>
            </a:ln>
          </p:spPr>
        </p:pic>
        <p:sp>
          <p:nvSpPr>
            <p:cNvPr id="250" name="Google Shape;250;p17"/>
            <p:cNvSpPr/>
            <p:nvPr/>
          </p:nvSpPr>
          <p:spPr>
            <a:xfrm>
              <a:off x="6932645" y="6449961"/>
              <a:ext cx="1166326" cy="23545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1" name="Google Shape;251;p17"/>
          <p:cNvSpPr txBox="1"/>
          <p:nvPr/>
        </p:nvSpPr>
        <p:spPr>
          <a:xfrm>
            <a:off x="586197" y="928441"/>
            <a:ext cx="10800000" cy="5847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a:pPr>
            <a:r>
              <a:rPr lang="fr-FR" sz="1600">
                <a:solidFill>
                  <a:schemeClr val="dk1"/>
                </a:solidFill>
                <a:latin typeface="Calibri"/>
                <a:ea typeface="Calibri"/>
                <a:cs typeface="Calibri"/>
                <a:sym typeface="Calibri"/>
              </a:rPr>
              <a:t>Cliquez sur l’onglet « Evaluation »</a:t>
            </a:r>
            <a:endParaRPr/>
          </a:p>
          <a:p>
            <a:pPr indent="-342900" lvl="0" marL="342900" marR="0" rtl="0" algn="l">
              <a:spcBef>
                <a:spcPts val="0"/>
              </a:spcBef>
              <a:spcAft>
                <a:spcPts val="0"/>
              </a:spcAft>
              <a:buClr>
                <a:schemeClr val="dk1"/>
              </a:buClr>
              <a:buSzPts val="1600"/>
              <a:buFont typeface="Calibri"/>
              <a:buAutoNum type="arabicPeriod"/>
            </a:pPr>
            <a:r>
              <a:rPr lang="fr-FR" sz="1600">
                <a:solidFill>
                  <a:schemeClr val="dk1"/>
                </a:solidFill>
                <a:latin typeface="Calibri"/>
                <a:ea typeface="Calibri"/>
                <a:cs typeface="Calibri"/>
                <a:sym typeface="Calibri"/>
              </a:rPr>
              <a:t>Pour enregistrer une nouvelle évaluation, cliquez sur « AJOUTER »</a:t>
            </a:r>
            <a:endParaRPr/>
          </a:p>
        </p:txBody>
      </p:sp>
      <p:sp>
        <p:nvSpPr>
          <p:cNvPr id="252" name="Google Shape;252;p17"/>
          <p:cNvSpPr txBox="1"/>
          <p:nvPr/>
        </p:nvSpPr>
        <p:spPr>
          <a:xfrm>
            <a:off x="4021701" y="3621002"/>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Etablissement A</a:t>
            </a:r>
            <a:endParaRPr/>
          </a:p>
        </p:txBody>
      </p:sp>
      <p:sp>
        <p:nvSpPr>
          <p:cNvPr id="253" name="Google Shape;253;p17"/>
          <p:cNvSpPr txBox="1"/>
          <p:nvPr/>
        </p:nvSpPr>
        <p:spPr>
          <a:xfrm>
            <a:off x="4021701" y="4110049"/>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Etablissement A</a:t>
            </a:r>
            <a:endParaRPr/>
          </a:p>
        </p:txBody>
      </p:sp>
      <p:sp>
        <p:nvSpPr>
          <p:cNvPr id="254" name="Google Shape;254;p17"/>
          <p:cNvSpPr txBox="1"/>
          <p:nvPr/>
        </p:nvSpPr>
        <p:spPr>
          <a:xfrm>
            <a:off x="4021701" y="4599096"/>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Etablissement A</a:t>
            </a:r>
            <a:endParaRPr/>
          </a:p>
        </p:txBody>
      </p:sp>
      <p:sp>
        <p:nvSpPr>
          <p:cNvPr id="255" name="Google Shape;255;p17"/>
          <p:cNvSpPr txBox="1"/>
          <p:nvPr/>
        </p:nvSpPr>
        <p:spPr>
          <a:xfrm>
            <a:off x="4021701" y="5088143"/>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Etablissement A</a:t>
            </a:r>
            <a:endParaRPr/>
          </a:p>
        </p:txBody>
      </p:sp>
      <p:sp>
        <p:nvSpPr>
          <p:cNvPr id="256" name="Google Shape;256;p17"/>
          <p:cNvSpPr txBox="1"/>
          <p:nvPr/>
        </p:nvSpPr>
        <p:spPr>
          <a:xfrm>
            <a:off x="4021701" y="5577190"/>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Etablissement A</a:t>
            </a:r>
            <a:endParaRPr/>
          </a:p>
        </p:txBody>
      </p:sp>
      <p:sp>
        <p:nvSpPr>
          <p:cNvPr id="257" name="Google Shape;257;p17"/>
          <p:cNvSpPr txBox="1"/>
          <p:nvPr/>
        </p:nvSpPr>
        <p:spPr>
          <a:xfrm>
            <a:off x="4021701" y="6066235"/>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Etablissement A</a:t>
            </a:r>
            <a:endParaRPr/>
          </a:p>
        </p:txBody>
      </p:sp>
      <p:sp>
        <p:nvSpPr>
          <p:cNvPr id="258" name="Google Shape;258;p17"/>
          <p:cNvSpPr txBox="1"/>
          <p:nvPr/>
        </p:nvSpPr>
        <p:spPr>
          <a:xfrm>
            <a:off x="8414916" y="3584404"/>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Apprenant 1</a:t>
            </a:r>
            <a:endParaRPr/>
          </a:p>
        </p:txBody>
      </p:sp>
      <p:sp>
        <p:nvSpPr>
          <p:cNvPr id="259" name="Google Shape;259;p17"/>
          <p:cNvSpPr txBox="1"/>
          <p:nvPr/>
        </p:nvSpPr>
        <p:spPr>
          <a:xfrm>
            <a:off x="8414916" y="4073451"/>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Apprenant 2</a:t>
            </a:r>
            <a:endParaRPr/>
          </a:p>
        </p:txBody>
      </p:sp>
      <p:sp>
        <p:nvSpPr>
          <p:cNvPr id="260" name="Google Shape;260;p17"/>
          <p:cNvSpPr txBox="1"/>
          <p:nvPr/>
        </p:nvSpPr>
        <p:spPr>
          <a:xfrm>
            <a:off x="8414916" y="4562498"/>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Apprenant 3</a:t>
            </a:r>
            <a:endParaRPr/>
          </a:p>
        </p:txBody>
      </p:sp>
      <p:sp>
        <p:nvSpPr>
          <p:cNvPr id="261" name="Google Shape;261;p17"/>
          <p:cNvSpPr txBox="1"/>
          <p:nvPr/>
        </p:nvSpPr>
        <p:spPr>
          <a:xfrm>
            <a:off x="8414916" y="5051545"/>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Apprenant 4</a:t>
            </a:r>
            <a:endParaRPr/>
          </a:p>
        </p:txBody>
      </p:sp>
      <p:sp>
        <p:nvSpPr>
          <p:cNvPr id="262" name="Google Shape;262;p17"/>
          <p:cNvSpPr txBox="1"/>
          <p:nvPr/>
        </p:nvSpPr>
        <p:spPr>
          <a:xfrm>
            <a:off x="8414916" y="5540592"/>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Apprenant 5</a:t>
            </a:r>
            <a:endParaRPr/>
          </a:p>
        </p:txBody>
      </p:sp>
      <p:sp>
        <p:nvSpPr>
          <p:cNvPr id="263" name="Google Shape;263;p17"/>
          <p:cNvSpPr txBox="1"/>
          <p:nvPr/>
        </p:nvSpPr>
        <p:spPr>
          <a:xfrm>
            <a:off x="8414916" y="6029637"/>
            <a:ext cx="133604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Apprenant 6</a:t>
            </a:r>
            <a:endParaRPr/>
          </a:p>
        </p:txBody>
      </p:sp>
      <p:sp>
        <p:nvSpPr>
          <p:cNvPr id="264" name="Google Shape;264;p17"/>
          <p:cNvSpPr txBox="1"/>
          <p:nvPr/>
        </p:nvSpPr>
        <p:spPr>
          <a:xfrm>
            <a:off x="6932645" y="3583678"/>
            <a:ext cx="1336040" cy="288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Monsieur Tuteur</a:t>
            </a:r>
            <a:endParaRPr/>
          </a:p>
        </p:txBody>
      </p:sp>
      <p:sp>
        <p:nvSpPr>
          <p:cNvPr id="265" name="Google Shape;265;p17"/>
          <p:cNvSpPr txBox="1"/>
          <p:nvPr/>
        </p:nvSpPr>
        <p:spPr>
          <a:xfrm>
            <a:off x="6932645" y="4072725"/>
            <a:ext cx="1336040" cy="288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Madame Tutrice</a:t>
            </a:r>
            <a:endParaRPr/>
          </a:p>
        </p:txBody>
      </p:sp>
      <p:sp>
        <p:nvSpPr>
          <p:cNvPr id="266" name="Google Shape;266;p17"/>
          <p:cNvSpPr txBox="1"/>
          <p:nvPr/>
        </p:nvSpPr>
        <p:spPr>
          <a:xfrm>
            <a:off x="6932645" y="4561772"/>
            <a:ext cx="1336040" cy="288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Madame Tutrice</a:t>
            </a:r>
            <a:endParaRPr/>
          </a:p>
        </p:txBody>
      </p:sp>
      <p:sp>
        <p:nvSpPr>
          <p:cNvPr id="267" name="Google Shape;267;p17"/>
          <p:cNvSpPr txBox="1"/>
          <p:nvPr/>
        </p:nvSpPr>
        <p:spPr>
          <a:xfrm>
            <a:off x="6932645" y="5050819"/>
            <a:ext cx="1336040" cy="288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Monsieur Tuteur</a:t>
            </a:r>
            <a:endParaRPr/>
          </a:p>
        </p:txBody>
      </p:sp>
      <p:sp>
        <p:nvSpPr>
          <p:cNvPr id="268" name="Google Shape;268;p17"/>
          <p:cNvSpPr txBox="1"/>
          <p:nvPr/>
        </p:nvSpPr>
        <p:spPr>
          <a:xfrm>
            <a:off x="6932645" y="5539866"/>
            <a:ext cx="1336040" cy="288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Madame Tutrice</a:t>
            </a:r>
            <a:endParaRPr/>
          </a:p>
        </p:txBody>
      </p:sp>
      <p:sp>
        <p:nvSpPr>
          <p:cNvPr id="269" name="Google Shape;269;p17"/>
          <p:cNvSpPr txBox="1"/>
          <p:nvPr/>
        </p:nvSpPr>
        <p:spPr>
          <a:xfrm>
            <a:off x="6932645" y="6028911"/>
            <a:ext cx="1336040" cy="288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Monsieur Tuteur</a:t>
            </a:r>
            <a:endParaRPr/>
          </a:p>
        </p:txBody>
      </p:sp>
      <p:sp>
        <p:nvSpPr>
          <p:cNvPr id="270" name="Google Shape;270;p17"/>
          <p:cNvSpPr/>
          <p:nvPr/>
        </p:nvSpPr>
        <p:spPr>
          <a:xfrm>
            <a:off x="10309396" y="2306975"/>
            <a:ext cx="1142310" cy="452278"/>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17"/>
          <p:cNvSpPr txBox="1"/>
          <p:nvPr/>
        </p:nvSpPr>
        <p:spPr>
          <a:xfrm>
            <a:off x="9917510" y="2352597"/>
            <a:ext cx="3918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rgbClr val="FF0000"/>
                </a:solidFill>
                <a:latin typeface="Calibri"/>
                <a:ea typeface="Calibri"/>
                <a:cs typeface="Calibri"/>
                <a:sym typeface="Calibri"/>
              </a:rPr>
              <a:t>2</a:t>
            </a:r>
            <a:endParaRPr/>
          </a:p>
        </p:txBody>
      </p:sp>
      <p:sp>
        <p:nvSpPr>
          <p:cNvPr id="272" name="Google Shape;272;p17"/>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273" name="Google Shape;273;p17"/>
          <p:cNvSpPr txBox="1"/>
          <p:nvPr>
            <p:ph type="title"/>
          </p:nvPr>
        </p:nvSpPr>
        <p:spPr>
          <a:xfrm>
            <a:off x="586196" y="334850"/>
            <a:ext cx="10767603" cy="396000"/>
          </a:xfrm>
          <a:prstGeom prst="rect">
            <a:avLst/>
          </a:prstGeom>
          <a:solidFill>
            <a:srgbClr val="3A88C8"/>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000"/>
              <a:buFont typeface="Calibri"/>
              <a:buNone/>
            </a:pPr>
            <a:r>
              <a:rPr b="1" lang="fr-FR" sz="2000" cap="none">
                <a:solidFill>
                  <a:srgbClr val="FFFFFF"/>
                </a:solidFill>
                <a:latin typeface="Calibri"/>
                <a:ea typeface="Calibri"/>
                <a:cs typeface="Calibri"/>
                <a:sym typeface="Calibri"/>
              </a:rPr>
              <a:t>ENREGISTRER UNE ÉVALUATION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8"/>
          <p:cNvSpPr txBox="1"/>
          <p:nvPr/>
        </p:nvSpPr>
        <p:spPr>
          <a:xfrm>
            <a:off x="605051" y="413981"/>
            <a:ext cx="10800000" cy="5847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startAt="3"/>
            </a:pPr>
            <a:r>
              <a:rPr lang="fr-FR" sz="1600">
                <a:solidFill>
                  <a:schemeClr val="dk1"/>
                </a:solidFill>
                <a:latin typeface="Calibri"/>
                <a:ea typeface="Calibri"/>
                <a:cs typeface="Calibri"/>
                <a:sym typeface="Calibri"/>
              </a:rPr>
              <a:t>Renseignez les données générales dans le formulaire soit par une saisie manuelle, soit avec l’aide des menus déroulants</a:t>
            </a:r>
            <a:endParaRPr/>
          </a:p>
          <a:p>
            <a:pPr indent="-342900" lvl="0" marL="342900" marR="0" rtl="0" algn="l">
              <a:spcBef>
                <a:spcPts val="0"/>
              </a:spcBef>
              <a:spcAft>
                <a:spcPts val="0"/>
              </a:spcAft>
              <a:buClr>
                <a:schemeClr val="dk1"/>
              </a:buClr>
              <a:buSzPts val="1600"/>
              <a:buFont typeface="Calibri"/>
              <a:buAutoNum type="arabicPeriod" startAt="3"/>
            </a:pPr>
            <a:r>
              <a:rPr lang="fr-FR" sz="1600">
                <a:solidFill>
                  <a:schemeClr val="dk1"/>
                </a:solidFill>
                <a:latin typeface="Calibri"/>
                <a:ea typeface="Calibri"/>
                <a:cs typeface="Calibri"/>
                <a:sym typeface="Calibri"/>
              </a:rPr>
              <a:t>Cliquez sur                                  pour accéder à chaque nouvel écran </a:t>
            </a:r>
            <a:endParaRPr/>
          </a:p>
        </p:txBody>
      </p:sp>
      <p:pic>
        <p:nvPicPr>
          <p:cNvPr id="279" name="Google Shape;279;p18"/>
          <p:cNvPicPr preferRelativeResize="0"/>
          <p:nvPr/>
        </p:nvPicPr>
        <p:blipFill rotWithShape="1">
          <a:blip r:embed="rId3">
            <a:alphaModFix/>
          </a:blip>
          <a:srcRect b="5066" l="42382" r="26727" t="21898"/>
          <a:stretch/>
        </p:blipFill>
        <p:spPr>
          <a:xfrm>
            <a:off x="220236" y="1676779"/>
            <a:ext cx="3360459" cy="4469363"/>
          </a:xfrm>
          <a:prstGeom prst="rect">
            <a:avLst/>
          </a:prstGeom>
          <a:noFill/>
          <a:ln cap="flat" cmpd="sng" w="9525">
            <a:solidFill>
              <a:srgbClr val="3A88C8"/>
            </a:solidFill>
            <a:prstDash val="solid"/>
            <a:round/>
            <a:headEnd len="sm" w="sm" type="none"/>
            <a:tailEnd len="sm" w="sm" type="none"/>
          </a:ln>
        </p:spPr>
      </p:pic>
      <p:pic>
        <p:nvPicPr>
          <p:cNvPr id="280" name="Google Shape;280;p18"/>
          <p:cNvPicPr preferRelativeResize="0"/>
          <p:nvPr/>
        </p:nvPicPr>
        <p:blipFill rotWithShape="1">
          <a:blip r:embed="rId4">
            <a:alphaModFix/>
          </a:blip>
          <a:srcRect b="0" l="0" r="0" t="1888"/>
          <a:stretch/>
        </p:blipFill>
        <p:spPr>
          <a:xfrm>
            <a:off x="3739316" y="1676779"/>
            <a:ext cx="8233868" cy="2665465"/>
          </a:xfrm>
          <a:prstGeom prst="rect">
            <a:avLst/>
          </a:prstGeom>
          <a:noFill/>
          <a:ln cap="flat" cmpd="sng" w="9525">
            <a:solidFill>
              <a:srgbClr val="3A88C8"/>
            </a:solidFill>
            <a:prstDash val="solid"/>
            <a:round/>
            <a:headEnd len="sm" w="sm" type="none"/>
            <a:tailEnd len="sm" w="sm" type="none"/>
          </a:ln>
        </p:spPr>
      </p:pic>
      <p:sp>
        <p:nvSpPr>
          <p:cNvPr id="281" name="Google Shape;281;p18"/>
          <p:cNvSpPr/>
          <p:nvPr/>
        </p:nvSpPr>
        <p:spPr>
          <a:xfrm>
            <a:off x="4054235" y="5398891"/>
            <a:ext cx="2934455" cy="747251"/>
          </a:xfrm>
          <a:prstGeom prst="wedgeRectCallout">
            <a:avLst>
              <a:gd fmla="val -66779" name="adj1"/>
              <a:gd fmla="val -91085" name="adj2"/>
            </a:avLst>
          </a:prstGeom>
          <a:solidFill>
            <a:srgbClr val="3A88C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fr-FR" sz="1600">
                <a:solidFill>
                  <a:schemeClr val="lt1"/>
                </a:solidFill>
                <a:latin typeface="Calibri"/>
                <a:ea typeface="Calibri"/>
                <a:cs typeface="Calibri"/>
                <a:sym typeface="Calibri"/>
              </a:rPr>
              <a:t>Page 1 du formulaire d’enregistrement des évaluations </a:t>
            </a:r>
            <a:endParaRPr/>
          </a:p>
        </p:txBody>
      </p:sp>
      <p:sp>
        <p:nvSpPr>
          <p:cNvPr id="282" name="Google Shape;282;p18"/>
          <p:cNvSpPr/>
          <p:nvPr/>
        </p:nvSpPr>
        <p:spPr>
          <a:xfrm>
            <a:off x="7594270" y="4750200"/>
            <a:ext cx="3630455" cy="747251"/>
          </a:xfrm>
          <a:prstGeom prst="wedgeRectCallout">
            <a:avLst>
              <a:gd fmla="val -45342" name="adj1"/>
              <a:gd fmla="val -98232" name="adj2"/>
            </a:avLst>
          </a:prstGeom>
          <a:solidFill>
            <a:srgbClr val="3A88C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fr-FR" sz="1600">
                <a:solidFill>
                  <a:schemeClr val="lt1"/>
                </a:solidFill>
                <a:latin typeface="Calibri"/>
                <a:ea typeface="Calibri"/>
                <a:cs typeface="Calibri"/>
                <a:sym typeface="Calibri"/>
              </a:rPr>
              <a:t>Page 2 du formulaire d’enregistrement des évaluations</a:t>
            </a:r>
            <a:endParaRPr/>
          </a:p>
        </p:txBody>
      </p:sp>
      <p:pic>
        <p:nvPicPr>
          <p:cNvPr id="283" name="Google Shape;283;p18"/>
          <p:cNvPicPr preferRelativeResize="0"/>
          <p:nvPr/>
        </p:nvPicPr>
        <p:blipFill rotWithShape="1">
          <a:blip r:embed="rId5">
            <a:alphaModFix/>
          </a:blip>
          <a:srcRect b="28939" l="3415" r="5381" t="26161"/>
          <a:stretch/>
        </p:blipFill>
        <p:spPr>
          <a:xfrm>
            <a:off x="2090057" y="718634"/>
            <a:ext cx="1296955" cy="226452"/>
          </a:xfrm>
          <a:prstGeom prst="rect">
            <a:avLst/>
          </a:prstGeom>
          <a:noFill/>
          <a:ln>
            <a:noFill/>
          </a:ln>
        </p:spPr>
      </p:pic>
      <p:sp>
        <p:nvSpPr>
          <p:cNvPr id="284" name="Google Shape;284;p18"/>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9"/>
          <p:cNvSpPr txBox="1"/>
          <p:nvPr/>
        </p:nvSpPr>
        <p:spPr>
          <a:xfrm>
            <a:off x="605050" y="444461"/>
            <a:ext cx="11261830" cy="83099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startAt="5"/>
            </a:pPr>
            <a:r>
              <a:rPr lang="fr-FR" sz="1600">
                <a:solidFill>
                  <a:schemeClr val="dk1"/>
                </a:solidFill>
                <a:latin typeface="Calibri"/>
                <a:ea typeface="Calibri"/>
                <a:cs typeface="Calibri"/>
                <a:sym typeface="Calibri"/>
              </a:rPr>
              <a:t>Vous pouvez sélectionner maximum 3 soft skills à évaluer. Pour visualiser les soft skills, cliquez sur la flèche du menu déroulant </a:t>
            </a:r>
            <a:endParaRPr/>
          </a:p>
          <a:p>
            <a:pPr indent="-342900" lvl="0" marL="342900" marR="0" rtl="0" algn="l">
              <a:spcBef>
                <a:spcPts val="0"/>
              </a:spcBef>
              <a:spcAft>
                <a:spcPts val="0"/>
              </a:spcAft>
              <a:buClr>
                <a:schemeClr val="dk1"/>
              </a:buClr>
              <a:buSzPts val="1600"/>
              <a:buFont typeface="Calibri"/>
              <a:buAutoNum type="arabicPeriod" startAt="5"/>
            </a:pPr>
            <a:r>
              <a:rPr lang="fr-FR" sz="1600">
                <a:solidFill>
                  <a:schemeClr val="dk1"/>
                </a:solidFill>
                <a:latin typeface="Calibri"/>
                <a:ea typeface="Calibri"/>
                <a:cs typeface="Calibri"/>
                <a:sym typeface="Calibri"/>
              </a:rPr>
              <a:t>Cliquez sur                                  pour accéder à chaque nouvel écran</a:t>
            </a:r>
            <a:endParaRPr/>
          </a:p>
          <a:p>
            <a:pPr indent="-342900" lvl="0" marL="342900" marR="0" rtl="0" algn="l">
              <a:spcBef>
                <a:spcPts val="0"/>
              </a:spcBef>
              <a:spcAft>
                <a:spcPts val="0"/>
              </a:spcAft>
              <a:buClr>
                <a:schemeClr val="dk1"/>
              </a:buClr>
              <a:buSzPts val="1600"/>
              <a:buFont typeface="Calibri"/>
              <a:buAutoNum type="arabicPeriod" startAt="5"/>
            </a:pPr>
            <a:r>
              <a:rPr lang="fr-FR" sz="1600">
                <a:solidFill>
                  <a:schemeClr val="dk1"/>
                </a:solidFill>
                <a:latin typeface="Calibri"/>
                <a:ea typeface="Calibri"/>
                <a:cs typeface="Calibri"/>
                <a:sym typeface="Calibri"/>
              </a:rPr>
              <a:t>Cliquez sur                                  pour revenir en arrière </a:t>
            </a:r>
            <a:endParaRPr/>
          </a:p>
        </p:txBody>
      </p:sp>
      <p:pic>
        <p:nvPicPr>
          <p:cNvPr id="290" name="Google Shape;290;p19"/>
          <p:cNvPicPr preferRelativeResize="0"/>
          <p:nvPr/>
        </p:nvPicPr>
        <p:blipFill rotWithShape="1">
          <a:blip r:embed="rId3">
            <a:alphaModFix/>
          </a:blip>
          <a:srcRect b="0" l="0" r="0" t="0"/>
          <a:stretch/>
        </p:blipFill>
        <p:spPr>
          <a:xfrm>
            <a:off x="11501467" y="499200"/>
            <a:ext cx="247650" cy="209550"/>
          </a:xfrm>
          <a:prstGeom prst="rect">
            <a:avLst/>
          </a:prstGeom>
          <a:noFill/>
          <a:ln>
            <a:noFill/>
          </a:ln>
        </p:spPr>
      </p:pic>
      <p:pic>
        <p:nvPicPr>
          <p:cNvPr id="291" name="Google Shape;291;p19"/>
          <p:cNvPicPr preferRelativeResize="0"/>
          <p:nvPr/>
        </p:nvPicPr>
        <p:blipFill rotWithShape="1">
          <a:blip r:embed="rId4">
            <a:alphaModFix/>
          </a:blip>
          <a:srcRect b="28939" l="3415" r="5381" t="26161"/>
          <a:stretch/>
        </p:blipFill>
        <p:spPr>
          <a:xfrm>
            <a:off x="2090057" y="718634"/>
            <a:ext cx="1296955" cy="226452"/>
          </a:xfrm>
          <a:prstGeom prst="rect">
            <a:avLst/>
          </a:prstGeom>
          <a:noFill/>
          <a:ln>
            <a:noFill/>
          </a:ln>
        </p:spPr>
      </p:pic>
      <p:pic>
        <p:nvPicPr>
          <p:cNvPr id="292" name="Google Shape;292;p19"/>
          <p:cNvPicPr preferRelativeResize="0"/>
          <p:nvPr/>
        </p:nvPicPr>
        <p:blipFill rotWithShape="1">
          <a:blip r:embed="rId5">
            <a:alphaModFix/>
          </a:blip>
          <a:srcRect b="5376" l="17142" r="1048" t="21778"/>
          <a:stretch/>
        </p:blipFill>
        <p:spPr>
          <a:xfrm>
            <a:off x="605051" y="1682298"/>
            <a:ext cx="7559577" cy="3786344"/>
          </a:xfrm>
          <a:prstGeom prst="rect">
            <a:avLst/>
          </a:prstGeom>
          <a:noFill/>
          <a:ln>
            <a:noFill/>
          </a:ln>
        </p:spPr>
      </p:pic>
      <p:pic>
        <p:nvPicPr>
          <p:cNvPr id="293" name="Google Shape;293;p19"/>
          <p:cNvPicPr preferRelativeResize="0"/>
          <p:nvPr/>
        </p:nvPicPr>
        <p:blipFill rotWithShape="1">
          <a:blip r:embed="rId6">
            <a:alphaModFix/>
          </a:blip>
          <a:srcRect b="0" l="0" r="0" t="10300"/>
          <a:stretch/>
        </p:blipFill>
        <p:spPr>
          <a:xfrm>
            <a:off x="2090057" y="979170"/>
            <a:ext cx="1296000" cy="253635"/>
          </a:xfrm>
          <a:prstGeom prst="rect">
            <a:avLst/>
          </a:prstGeom>
          <a:noFill/>
          <a:ln>
            <a:noFill/>
          </a:ln>
        </p:spPr>
      </p:pic>
      <p:sp>
        <p:nvSpPr>
          <p:cNvPr id="294" name="Google Shape;294;p19"/>
          <p:cNvSpPr/>
          <p:nvPr/>
        </p:nvSpPr>
        <p:spPr>
          <a:xfrm>
            <a:off x="8567012" y="2681749"/>
            <a:ext cx="2934455" cy="747251"/>
          </a:xfrm>
          <a:prstGeom prst="wedgeRectCallout">
            <a:avLst>
              <a:gd fmla="val -66779" name="adj1"/>
              <a:gd fmla="val -91085" name="adj2"/>
            </a:avLst>
          </a:prstGeom>
          <a:solidFill>
            <a:srgbClr val="3A88C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fr-FR" sz="1600">
                <a:solidFill>
                  <a:schemeClr val="lt1"/>
                </a:solidFill>
                <a:latin typeface="Calibri"/>
                <a:ea typeface="Calibri"/>
                <a:cs typeface="Calibri"/>
                <a:sym typeface="Calibri"/>
              </a:rPr>
              <a:t>Page 3 du formulaire d’enregistrement des évaluation </a:t>
            </a:r>
            <a:endParaRPr/>
          </a:p>
        </p:txBody>
      </p:sp>
      <p:sp>
        <p:nvSpPr>
          <p:cNvPr id="295" name="Google Shape;295;p19"/>
          <p:cNvSpPr/>
          <p:nvPr/>
        </p:nvSpPr>
        <p:spPr>
          <a:xfrm>
            <a:off x="500092" y="5166371"/>
            <a:ext cx="1431347" cy="292940"/>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19"/>
          <p:cNvSpPr/>
          <p:nvPr/>
        </p:nvSpPr>
        <p:spPr>
          <a:xfrm>
            <a:off x="6838240" y="5175702"/>
            <a:ext cx="1431347" cy="292940"/>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19"/>
          <p:cNvSpPr txBox="1"/>
          <p:nvPr/>
        </p:nvSpPr>
        <p:spPr>
          <a:xfrm>
            <a:off x="6446354" y="5137506"/>
            <a:ext cx="3918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rgbClr val="FF0000"/>
                </a:solidFill>
                <a:latin typeface="Calibri"/>
                <a:ea typeface="Calibri"/>
                <a:cs typeface="Calibri"/>
                <a:sym typeface="Calibri"/>
              </a:rPr>
              <a:t>7</a:t>
            </a:r>
            <a:endParaRPr/>
          </a:p>
        </p:txBody>
      </p:sp>
      <p:sp>
        <p:nvSpPr>
          <p:cNvPr id="298" name="Google Shape;298;p19"/>
          <p:cNvSpPr txBox="1"/>
          <p:nvPr/>
        </p:nvSpPr>
        <p:spPr>
          <a:xfrm>
            <a:off x="108206" y="5137506"/>
            <a:ext cx="3918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rgbClr val="FF0000"/>
                </a:solidFill>
                <a:latin typeface="Calibri"/>
                <a:ea typeface="Calibri"/>
                <a:cs typeface="Calibri"/>
                <a:sym typeface="Calibri"/>
              </a:rPr>
              <a:t>6</a:t>
            </a:r>
            <a:endParaRPr/>
          </a:p>
        </p:txBody>
      </p:sp>
      <p:sp>
        <p:nvSpPr>
          <p:cNvPr id="299" name="Google Shape;299;p19"/>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pic>
        <p:nvPicPr>
          <p:cNvPr id="75" name="Google Shape;75;p2"/>
          <p:cNvPicPr preferRelativeResize="0"/>
          <p:nvPr/>
        </p:nvPicPr>
        <p:blipFill rotWithShape="1">
          <a:blip r:embed="rId3">
            <a:alphaModFix/>
          </a:blip>
          <a:srcRect b="0" l="0" r="0" t="0"/>
          <a:stretch/>
        </p:blipFill>
        <p:spPr>
          <a:xfrm>
            <a:off x="313260" y="1602660"/>
            <a:ext cx="7797300" cy="3642678"/>
          </a:xfrm>
          <a:prstGeom prst="rect">
            <a:avLst/>
          </a:prstGeom>
          <a:noFill/>
          <a:ln>
            <a:noFill/>
          </a:ln>
        </p:spPr>
      </p:pic>
      <p:sp>
        <p:nvSpPr>
          <p:cNvPr id="76" name="Google Shape;76;p2"/>
          <p:cNvSpPr txBox="1"/>
          <p:nvPr/>
        </p:nvSpPr>
        <p:spPr>
          <a:xfrm>
            <a:off x="806019" y="727947"/>
            <a:ext cx="1090338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fr-FR" sz="1600" u="none" cap="none" strike="noStrike">
                <a:solidFill>
                  <a:schemeClr val="dk1"/>
                </a:solidFill>
                <a:latin typeface="Calibri"/>
                <a:ea typeface="Calibri"/>
                <a:cs typeface="Calibri"/>
                <a:sym typeface="Calibri"/>
              </a:rPr>
              <a:t>Vous pouvez trouver un tutoriel sur les fonctions générales de Zerobarrier en ligne : cliquez sur " Menu " et sur " Support ". Ensuite, il suffit de télécharger le tutoriel </a:t>
            </a:r>
            <a:endParaRPr/>
          </a:p>
        </p:txBody>
      </p:sp>
      <p:sp>
        <p:nvSpPr>
          <p:cNvPr id="77" name="Google Shape;77;p2"/>
          <p:cNvSpPr/>
          <p:nvPr/>
        </p:nvSpPr>
        <p:spPr>
          <a:xfrm>
            <a:off x="6828922" y="3378597"/>
            <a:ext cx="1172078" cy="324724"/>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 name="Google Shape;78;p2"/>
          <p:cNvSpPr txBox="1"/>
          <p:nvPr/>
        </p:nvSpPr>
        <p:spPr>
          <a:xfrm>
            <a:off x="3558540" y="175000"/>
            <a:ext cx="507492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2400">
                <a:solidFill>
                  <a:schemeClr val="dk1"/>
                </a:solidFill>
                <a:latin typeface="Calibri"/>
                <a:ea typeface="Calibri"/>
                <a:cs typeface="Calibri"/>
                <a:sym typeface="Calibri"/>
              </a:rPr>
              <a:t>Fonctions générales de Zerobarrier </a:t>
            </a:r>
            <a:endParaRPr/>
          </a:p>
        </p:txBody>
      </p:sp>
      <p:pic>
        <p:nvPicPr>
          <p:cNvPr id="79" name="Google Shape;79;p2"/>
          <p:cNvPicPr preferRelativeResize="0"/>
          <p:nvPr/>
        </p:nvPicPr>
        <p:blipFill rotWithShape="1">
          <a:blip r:embed="rId4">
            <a:alphaModFix/>
          </a:blip>
          <a:srcRect b="0" l="0" r="0" t="0"/>
          <a:stretch/>
        </p:blipFill>
        <p:spPr>
          <a:xfrm>
            <a:off x="8110560" y="3596640"/>
            <a:ext cx="3803392" cy="3083719"/>
          </a:xfrm>
          <a:prstGeom prst="rect">
            <a:avLst/>
          </a:prstGeom>
          <a:noFill/>
          <a:ln cap="flat" cmpd="sng" w="9525">
            <a:solidFill>
              <a:schemeClr val="accent1"/>
            </a:solidFill>
            <a:prstDash val="solid"/>
            <a:round/>
            <a:headEnd len="sm" w="sm" type="none"/>
            <a:tailEnd len="sm" w="sm" type="none"/>
          </a:ln>
        </p:spPr>
      </p:pic>
      <p:sp>
        <p:nvSpPr>
          <p:cNvPr id="80" name="Google Shape;80;p2"/>
          <p:cNvSpPr/>
          <p:nvPr/>
        </p:nvSpPr>
        <p:spPr>
          <a:xfrm>
            <a:off x="8110560" y="3596640"/>
            <a:ext cx="1172078" cy="324724"/>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0"/>
          <p:cNvSpPr txBox="1"/>
          <p:nvPr/>
        </p:nvSpPr>
        <p:spPr>
          <a:xfrm>
            <a:off x="605051" y="307915"/>
            <a:ext cx="10800000" cy="107721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startAt="8"/>
            </a:pPr>
            <a:r>
              <a:rPr lang="fr-FR" sz="1600">
                <a:solidFill>
                  <a:schemeClr val="dk1"/>
                </a:solidFill>
                <a:latin typeface="Calibri"/>
                <a:ea typeface="Calibri"/>
                <a:cs typeface="Calibri"/>
                <a:sym typeface="Calibri"/>
              </a:rPr>
              <a:t>Evaluez à quel niveau de chacune des 3 soft skills se situe votre apprenant en cliquant sur le niveau observé. Une fois sélectionné le niveau apparaît en vert</a:t>
            </a:r>
            <a:endParaRPr/>
          </a:p>
          <a:p>
            <a:pPr indent="-342900" lvl="0" marL="342900" marR="0" rtl="0" algn="l">
              <a:spcBef>
                <a:spcPts val="0"/>
              </a:spcBef>
              <a:spcAft>
                <a:spcPts val="0"/>
              </a:spcAft>
              <a:buClr>
                <a:schemeClr val="dk1"/>
              </a:buClr>
              <a:buSzPts val="1600"/>
              <a:buFont typeface="Calibri"/>
              <a:buAutoNum type="arabicPeriod" startAt="8"/>
            </a:pPr>
            <a:r>
              <a:rPr lang="fr-FR" sz="1600">
                <a:solidFill>
                  <a:schemeClr val="dk1"/>
                </a:solidFill>
                <a:latin typeface="Calibri"/>
                <a:ea typeface="Calibri"/>
                <a:cs typeface="Calibri"/>
                <a:sym typeface="Calibri"/>
              </a:rPr>
              <a:t>Cliquez sur                                  pour revenir en arrière </a:t>
            </a:r>
            <a:endParaRPr/>
          </a:p>
          <a:p>
            <a:pPr indent="-342900" lvl="0" marL="342900" marR="0" rtl="0" algn="l">
              <a:spcBef>
                <a:spcPts val="0"/>
              </a:spcBef>
              <a:spcAft>
                <a:spcPts val="0"/>
              </a:spcAft>
              <a:buClr>
                <a:schemeClr val="dk1"/>
              </a:buClr>
              <a:buSzPts val="1600"/>
              <a:buFont typeface="Calibri"/>
              <a:buAutoNum type="arabicPeriod" startAt="8"/>
            </a:pPr>
            <a:r>
              <a:rPr lang="fr-FR" sz="1600">
                <a:solidFill>
                  <a:schemeClr val="dk1"/>
                </a:solidFill>
                <a:latin typeface="Calibri"/>
                <a:ea typeface="Calibri"/>
                <a:cs typeface="Calibri"/>
                <a:sym typeface="Calibri"/>
              </a:rPr>
              <a:t>Cliquez sur                                  pour enregistrer votre évaluation </a:t>
            </a:r>
            <a:endParaRPr/>
          </a:p>
        </p:txBody>
      </p:sp>
      <p:pic>
        <p:nvPicPr>
          <p:cNvPr id="305" name="Google Shape;305;p20"/>
          <p:cNvPicPr preferRelativeResize="0"/>
          <p:nvPr/>
        </p:nvPicPr>
        <p:blipFill rotWithShape="1">
          <a:blip r:embed="rId3">
            <a:alphaModFix/>
          </a:blip>
          <a:srcRect b="0" l="0" r="0" t="10300"/>
          <a:stretch/>
        </p:blipFill>
        <p:spPr>
          <a:xfrm>
            <a:off x="2070392" y="840107"/>
            <a:ext cx="1296000" cy="253635"/>
          </a:xfrm>
          <a:prstGeom prst="rect">
            <a:avLst/>
          </a:prstGeom>
          <a:noFill/>
          <a:ln>
            <a:noFill/>
          </a:ln>
        </p:spPr>
      </p:pic>
      <p:pic>
        <p:nvPicPr>
          <p:cNvPr id="306" name="Google Shape;306;p20"/>
          <p:cNvPicPr preferRelativeResize="0"/>
          <p:nvPr/>
        </p:nvPicPr>
        <p:blipFill rotWithShape="1">
          <a:blip r:embed="rId4">
            <a:alphaModFix/>
          </a:blip>
          <a:srcRect b="17162" l="0" r="0" t="0"/>
          <a:stretch/>
        </p:blipFill>
        <p:spPr>
          <a:xfrm>
            <a:off x="2070392" y="1127676"/>
            <a:ext cx="1296000" cy="255912"/>
          </a:xfrm>
          <a:prstGeom prst="rect">
            <a:avLst/>
          </a:prstGeom>
          <a:noFill/>
          <a:ln>
            <a:noFill/>
          </a:ln>
        </p:spPr>
      </p:pic>
      <p:pic>
        <p:nvPicPr>
          <p:cNvPr id="307" name="Google Shape;307;p20"/>
          <p:cNvPicPr preferRelativeResize="0"/>
          <p:nvPr/>
        </p:nvPicPr>
        <p:blipFill rotWithShape="1">
          <a:blip r:embed="rId5">
            <a:alphaModFix/>
          </a:blip>
          <a:srcRect b="5442" l="0" r="892" t="8163"/>
          <a:stretch/>
        </p:blipFill>
        <p:spPr>
          <a:xfrm>
            <a:off x="605051" y="1504891"/>
            <a:ext cx="10800000" cy="5295754"/>
          </a:xfrm>
          <a:prstGeom prst="rect">
            <a:avLst/>
          </a:prstGeom>
          <a:noFill/>
          <a:ln>
            <a:noFill/>
          </a:ln>
        </p:spPr>
      </p:pic>
      <p:sp>
        <p:nvSpPr>
          <p:cNvPr id="308" name="Google Shape;308;p20"/>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309" name="Google Shape;309;p20"/>
          <p:cNvSpPr/>
          <p:nvPr/>
        </p:nvSpPr>
        <p:spPr>
          <a:xfrm>
            <a:off x="10272649" y="6446242"/>
            <a:ext cx="1008048" cy="292939"/>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20"/>
          <p:cNvSpPr txBox="1"/>
          <p:nvPr/>
        </p:nvSpPr>
        <p:spPr>
          <a:xfrm>
            <a:off x="9823626" y="6423286"/>
            <a:ext cx="51137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rgbClr val="FF0000"/>
                </a:solidFill>
                <a:latin typeface="Calibri"/>
                <a:ea typeface="Calibri"/>
                <a:cs typeface="Calibri"/>
                <a:sym typeface="Calibri"/>
              </a:rPr>
              <a:t>10</a:t>
            </a:r>
            <a:endParaRPr/>
          </a:p>
        </p:txBody>
      </p:sp>
      <p:sp>
        <p:nvSpPr>
          <p:cNvPr id="311" name="Google Shape;311;p20"/>
          <p:cNvSpPr/>
          <p:nvPr/>
        </p:nvSpPr>
        <p:spPr>
          <a:xfrm>
            <a:off x="2418440" y="2328643"/>
            <a:ext cx="1008048" cy="292939"/>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20"/>
          <p:cNvSpPr txBox="1"/>
          <p:nvPr/>
        </p:nvSpPr>
        <p:spPr>
          <a:xfrm>
            <a:off x="1997462" y="2290447"/>
            <a:ext cx="3918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rgbClr val="FF0000"/>
                </a:solidFill>
                <a:latin typeface="Calibri"/>
                <a:ea typeface="Calibri"/>
                <a:cs typeface="Calibri"/>
                <a:sym typeface="Calibri"/>
              </a:rPr>
              <a:t>9</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1"/>
          <p:cNvSpPr txBox="1"/>
          <p:nvPr/>
        </p:nvSpPr>
        <p:spPr>
          <a:xfrm>
            <a:off x="605051" y="1113313"/>
            <a:ext cx="10322029"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rgbClr val="3A88C8"/>
                </a:solidFill>
                <a:latin typeface="Calibri"/>
                <a:ea typeface="Calibri"/>
                <a:cs typeface="Calibri"/>
                <a:sym typeface="Calibri"/>
              </a:rPr>
              <a:t>Comment indiqué dans le document « PROTOCOLE DE POSITIONNEMENT ET D’EVALUATION » que vous pouvez télécharger dans le menu </a:t>
            </a:r>
            <a:endParaRPr/>
          </a:p>
          <a:p>
            <a:pPr indent="0" lvl="0" marL="0" marR="0" rtl="0" algn="l">
              <a:spcBef>
                <a:spcPts val="0"/>
              </a:spcBef>
              <a:spcAft>
                <a:spcPts val="0"/>
              </a:spcAft>
              <a:buNone/>
            </a:pPr>
            <a:r>
              <a:t/>
            </a:r>
            <a:endParaRPr sz="1600">
              <a:solidFill>
                <a:srgbClr val="3A88C8"/>
              </a:solidFill>
              <a:latin typeface="Calibri"/>
              <a:ea typeface="Calibri"/>
              <a:cs typeface="Calibri"/>
              <a:sym typeface="Calibri"/>
            </a:endParaRPr>
          </a:p>
          <a:p>
            <a:pPr indent="0" lvl="0" marL="0" marR="0" rtl="0" algn="l">
              <a:spcBef>
                <a:spcPts val="0"/>
              </a:spcBef>
              <a:spcAft>
                <a:spcPts val="0"/>
              </a:spcAft>
              <a:buNone/>
            </a:pPr>
            <a:r>
              <a:t/>
            </a:r>
            <a:endParaRPr sz="1600">
              <a:solidFill>
                <a:srgbClr val="3A88C8"/>
              </a:solidFill>
              <a:latin typeface="Calibri"/>
              <a:ea typeface="Calibri"/>
              <a:cs typeface="Calibri"/>
              <a:sym typeface="Calibri"/>
            </a:endParaRPr>
          </a:p>
          <a:p>
            <a:pPr indent="0" lvl="0" marL="0" marR="0" rtl="0" algn="l">
              <a:spcBef>
                <a:spcPts val="0"/>
              </a:spcBef>
              <a:spcAft>
                <a:spcPts val="0"/>
              </a:spcAft>
              <a:buNone/>
            </a:pPr>
            <a:r>
              <a:t/>
            </a:r>
            <a:endParaRPr sz="1600">
              <a:solidFill>
                <a:srgbClr val="3A88C8"/>
              </a:solidFill>
              <a:latin typeface="Calibri"/>
              <a:ea typeface="Calibri"/>
              <a:cs typeface="Calibri"/>
              <a:sym typeface="Calibri"/>
            </a:endParaRPr>
          </a:p>
          <a:p>
            <a:pPr indent="0" lvl="0" marL="0" marR="0" rtl="0" algn="l">
              <a:spcBef>
                <a:spcPts val="0"/>
              </a:spcBef>
              <a:spcAft>
                <a:spcPts val="0"/>
              </a:spcAft>
              <a:buNone/>
            </a:pPr>
            <a:r>
              <a:t/>
            </a:r>
            <a:endParaRPr sz="1600">
              <a:solidFill>
                <a:srgbClr val="3A88C8"/>
              </a:solidFill>
              <a:latin typeface="Calibri"/>
              <a:ea typeface="Calibri"/>
              <a:cs typeface="Calibri"/>
              <a:sym typeface="Calibri"/>
            </a:endParaRPr>
          </a:p>
          <a:p>
            <a:pPr indent="0" lvl="0" marL="0" marR="0" rtl="0" algn="l">
              <a:spcBef>
                <a:spcPts val="0"/>
              </a:spcBef>
              <a:spcAft>
                <a:spcPts val="0"/>
              </a:spcAft>
              <a:buNone/>
            </a:pPr>
            <a:r>
              <a:t/>
            </a:r>
            <a:endParaRPr sz="1600">
              <a:solidFill>
                <a:srgbClr val="3A88C8"/>
              </a:solidFill>
              <a:latin typeface="Calibri"/>
              <a:ea typeface="Calibri"/>
              <a:cs typeface="Calibri"/>
              <a:sym typeface="Calibri"/>
            </a:endParaRPr>
          </a:p>
          <a:p>
            <a:pPr indent="0" lvl="0" marL="0" marR="0" rtl="0" algn="l">
              <a:spcBef>
                <a:spcPts val="0"/>
              </a:spcBef>
              <a:spcAft>
                <a:spcPts val="0"/>
              </a:spcAft>
              <a:buNone/>
            </a:pPr>
            <a:r>
              <a:t/>
            </a:r>
            <a:endParaRPr sz="1600">
              <a:solidFill>
                <a:srgbClr val="3A88C8"/>
              </a:solidFill>
              <a:latin typeface="Calibri"/>
              <a:ea typeface="Calibri"/>
              <a:cs typeface="Calibri"/>
              <a:sym typeface="Calibri"/>
            </a:endParaRPr>
          </a:p>
          <a:p>
            <a:pPr indent="0" lvl="0" marL="0" marR="0" rtl="0" algn="l">
              <a:spcBef>
                <a:spcPts val="0"/>
              </a:spcBef>
              <a:spcAft>
                <a:spcPts val="0"/>
              </a:spcAft>
              <a:buNone/>
            </a:pPr>
            <a:r>
              <a:rPr lang="fr-FR" sz="1600">
                <a:solidFill>
                  <a:srgbClr val="3A88C8"/>
                </a:solidFill>
                <a:latin typeface="Calibri"/>
                <a:ea typeface="Calibri"/>
                <a:cs typeface="Calibri"/>
                <a:sym typeface="Calibri"/>
              </a:rPr>
              <a:t>Un niveau de Soft skills est considéré comme acquis lorsqu'au moins un comportement observable correspondant a été observé 3 fois par le formateur/le superviseur technique/le tuteur/l'évaluateur dans des contextes différents</a:t>
            </a:r>
            <a:endParaRPr/>
          </a:p>
        </p:txBody>
      </p:sp>
      <p:pic>
        <p:nvPicPr>
          <p:cNvPr id="318" name="Google Shape;318;p21"/>
          <p:cNvPicPr preferRelativeResize="0"/>
          <p:nvPr/>
        </p:nvPicPr>
        <p:blipFill rotWithShape="1">
          <a:blip r:embed="rId3">
            <a:alphaModFix/>
          </a:blip>
          <a:srcRect b="11733" l="0" r="0" t="13048"/>
          <a:stretch/>
        </p:blipFill>
        <p:spPr>
          <a:xfrm>
            <a:off x="605051" y="1927122"/>
            <a:ext cx="2064075" cy="492093"/>
          </a:xfrm>
          <a:prstGeom prst="rect">
            <a:avLst/>
          </a:prstGeom>
          <a:noFill/>
          <a:ln>
            <a:noFill/>
          </a:ln>
        </p:spPr>
      </p:pic>
      <p:pic>
        <p:nvPicPr>
          <p:cNvPr id="319" name="Google Shape;319;p21"/>
          <p:cNvPicPr preferRelativeResize="0"/>
          <p:nvPr/>
        </p:nvPicPr>
        <p:blipFill rotWithShape="1">
          <a:blip r:embed="rId4">
            <a:alphaModFix/>
          </a:blip>
          <a:srcRect b="0" l="0" r="0" t="0"/>
          <a:stretch/>
        </p:blipFill>
        <p:spPr>
          <a:xfrm>
            <a:off x="3596157" y="2617821"/>
            <a:ext cx="2057400" cy="466725"/>
          </a:xfrm>
          <a:prstGeom prst="rect">
            <a:avLst/>
          </a:prstGeom>
          <a:noFill/>
          <a:ln>
            <a:noFill/>
          </a:ln>
        </p:spPr>
      </p:pic>
      <p:pic>
        <p:nvPicPr>
          <p:cNvPr id="320" name="Google Shape;320;p21"/>
          <p:cNvPicPr preferRelativeResize="0"/>
          <p:nvPr/>
        </p:nvPicPr>
        <p:blipFill rotWithShape="1">
          <a:blip r:embed="rId5">
            <a:alphaModFix/>
          </a:blip>
          <a:srcRect b="8383" l="0" r="0" t="8384"/>
          <a:stretch/>
        </p:blipFill>
        <p:spPr>
          <a:xfrm>
            <a:off x="605050" y="2605137"/>
            <a:ext cx="2536087" cy="492092"/>
          </a:xfrm>
          <a:prstGeom prst="rect">
            <a:avLst/>
          </a:prstGeom>
          <a:noFill/>
          <a:ln>
            <a:noFill/>
          </a:ln>
        </p:spPr>
      </p:pic>
      <p:pic>
        <p:nvPicPr>
          <p:cNvPr id="321" name="Google Shape;321;p21"/>
          <p:cNvPicPr preferRelativeResize="0"/>
          <p:nvPr/>
        </p:nvPicPr>
        <p:blipFill rotWithShape="1">
          <a:blip r:embed="rId6">
            <a:alphaModFix/>
          </a:blip>
          <a:srcRect b="0" l="0" r="0" t="0"/>
          <a:stretch/>
        </p:blipFill>
        <p:spPr>
          <a:xfrm>
            <a:off x="6108577" y="2646396"/>
            <a:ext cx="2552700" cy="409575"/>
          </a:xfrm>
          <a:prstGeom prst="rect">
            <a:avLst/>
          </a:prstGeom>
          <a:noFill/>
          <a:ln>
            <a:noFill/>
          </a:ln>
        </p:spPr>
      </p:pic>
      <p:pic>
        <p:nvPicPr>
          <p:cNvPr id="322" name="Google Shape;322;p21"/>
          <p:cNvPicPr preferRelativeResize="0"/>
          <p:nvPr/>
        </p:nvPicPr>
        <p:blipFill rotWithShape="1">
          <a:blip r:embed="rId7">
            <a:alphaModFix/>
          </a:blip>
          <a:srcRect b="0" l="0" r="0" t="0"/>
          <a:stretch/>
        </p:blipFill>
        <p:spPr>
          <a:xfrm>
            <a:off x="833535" y="4440595"/>
            <a:ext cx="2366071" cy="1815631"/>
          </a:xfrm>
          <a:prstGeom prst="rect">
            <a:avLst/>
          </a:prstGeom>
          <a:noFill/>
          <a:ln>
            <a:noFill/>
          </a:ln>
        </p:spPr>
      </p:pic>
      <p:sp>
        <p:nvSpPr>
          <p:cNvPr id="323" name="Google Shape;323;p21"/>
          <p:cNvSpPr/>
          <p:nvPr/>
        </p:nvSpPr>
        <p:spPr>
          <a:xfrm>
            <a:off x="3500489" y="4390144"/>
            <a:ext cx="4058551" cy="1354543"/>
          </a:xfrm>
          <a:prstGeom prst="wedgeRectCallout">
            <a:avLst>
              <a:gd fmla="val -61070" name="adj1"/>
              <a:gd fmla="val -25969" name="adj2"/>
            </a:avLst>
          </a:prstGeom>
          <a:solidFill>
            <a:srgbClr val="3A88C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fr-FR" sz="1600">
                <a:solidFill>
                  <a:schemeClr val="lt1"/>
                </a:solidFill>
                <a:latin typeface="Calibri"/>
                <a:ea typeface="Calibri"/>
                <a:cs typeface="Calibri"/>
                <a:sym typeface="Calibri"/>
              </a:rPr>
              <a:t>Lors de l’évaluation le chiffre indique à l’évaluateur combien de fois cette soft skill à déjà été évaluée</a:t>
            </a:r>
            <a:endParaRPr/>
          </a:p>
          <a:p>
            <a:pPr indent="0" lvl="0" marL="0" marR="0" rtl="0" algn="l">
              <a:spcBef>
                <a:spcPts val="0"/>
              </a:spcBef>
              <a:spcAft>
                <a:spcPts val="0"/>
              </a:spcAft>
              <a:buNone/>
            </a:pPr>
            <a:r>
              <a:t/>
            </a:r>
            <a:endParaRPr sz="1600">
              <a:solidFill>
                <a:schemeClr val="lt1"/>
              </a:solidFill>
              <a:latin typeface="Calibri"/>
              <a:ea typeface="Calibri"/>
              <a:cs typeface="Calibri"/>
              <a:sym typeface="Calibri"/>
            </a:endParaRPr>
          </a:p>
          <a:p>
            <a:pPr indent="0" lvl="0" marL="0" marR="0" rtl="0" algn="l">
              <a:spcBef>
                <a:spcPts val="0"/>
              </a:spcBef>
              <a:spcAft>
                <a:spcPts val="0"/>
              </a:spcAft>
              <a:buNone/>
            </a:pPr>
            <a:r>
              <a:rPr i="1" lang="fr-FR" sz="1600">
                <a:solidFill>
                  <a:schemeClr val="lt1"/>
                </a:solidFill>
                <a:latin typeface="Calibri"/>
                <a:ea typeface="Calibri"/>
                <a:cs typeface="Calibri"/>
                <a:sym typeface="Calibri"/>
              </a:rPr>
              <a:t>Par exemple cette soft à déjà été évaluée 1 fois</a:t>
            </a:r>
            <a:endParaRPr/>
          </a:p>
        </p:txBody>
      </p:sp>
      <p:sp>
        <p:nvSpPr>
          <p:cNvPr id="324" name="Google Shape;324;p21"/>
          <p:cNvSpPr/>
          <p:nvPr/>
        </p:nvSpPr>
        <p:spPr>
          <a:xfrm>
            <a:off x="3214692" y="2729885"/>
            <a:ext cx="307910" cy="242596"/>
          </a:xfrm>
          <a:prstGeom prst="rightArrow">
            <a:avLst>
              <a:gd fmla="val 50000" name="adj1"/>
              <a:gd fmla="val 50000" name="adj2"/>
            </a:avLst>
          </a:prstGeom>
          <a:solidFill>
            <a:srgbClr val="3A88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21"/>
          <p:cNvSpPr/>
          <p:nvPr/>
        </p:nvSpPr>
        <p:spPr>
          <a:xfrm>
            <a:off x="5727112" y="2729885"/>
            <a:ext cx="307910" cy="242596"/>
          </a:xfrm>
          <a:prstGeom prst="rightArrow">
            <a:avLst>
              <a:gd fmla="val 50000" name="adj1"/>
              <a:gd fmla="val 50000" name="adj2"/>
            </a:avLst>
          </a:prstGeom>
          <a:solidFill>
            <a:srgbClr val="3A88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21"/>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327" name="Google Shape;327;p21"/>
          <p:cNvSpPr txBox="1"/>
          <p:nvPr>
            <p:ph type="title"/>
          </p:nvPr>
        </p:nvSpPr>
        <p:spPr>
          <a:xfrm>
            <a:off x="838200" y="70961"/>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2800"/>
              <a:buFont typeface="Calibri"/>
              <a:buNone/>
            </a:pPr>
            <a:r>
              <a:rPr lang="fr-FR" sz="2800">
                <a:solidFill>
                  <a:srgbClr val="000000"/>
                </a:solidFill>
                <a:latin typeface="Calibri"/>
                <a:ea typeface="Calibri"/>
                <a:cs typeface="Calibri"/>
                <a:sym typeface="Calibri"/>
              </a:rPr>
              <a:t>POUR MEMOIRE : METHODE D’EVALUATION</a:t>
            </a:r>
            <a:endParaRPr sz="2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2"/>
          <p:cNvSpPr txBox="1"/>
          <p:nvPr/>
        </p:nvSpPr>
        <p:spPr>
          <a:xfrm>
            <a:off x="605051" y="804623"/>
            <a:ext cx="10800000" cy="584775"/>
          </a:xfrm>
          <a:prstGeom prst="rect">
            <a:avLst/>
          </a:prstGeom>
          <a:solidFill>
            <a:schemeClr val="lt1"/>
          </a:solid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a:pPr>
            <a:r>
              <a:rPr lang="fr-FR" sz="1600">
                <a:solidFill>
                  <a:schemeClr val="dk1"/>
                </a:solidFill>
                <a:latin typeface="Calibri"/>
                <a:ea typeface="Calibri"/>
                <a:cs typeface="Calibri"/>
                <a:sym typeface="Calibri"/>
              </a:rPr>
              <a:t>Vous pouvez visualiser l’historique des évaluations effectuées dans l’établissement</a:t>
            </a:r>
            <a:endParaRPr/>
          </a:p>
          <a:p>
            <a:pPr indent="-342900" lvl="0" marL="342900" marR="0" rtl="0" algn="l">
              <a:spcBef>
                <a:spcPts val="0"/>
              </a:spcBef>
              <a:spcAft>
                <a:spcPts val="0"/>
              </a:spcAft>
              <a:buClr>
                <a:schemeClr val="dk1"/>
              </a:buClr>
              <a:buSzPts val="1600"/>
              <a:buFont typeface="Calibri"/>
              <a:buAutoNum type="arabicPeriod"/>
            </a:pPr>
            <a:r>
              <a:rPr lang="fr-FR" sz="1600">
                <a:solidFill>
                  <a:schemeClr val="dk1"/>
                </a:solidFill>
                <a:latin typeface="Calibri"/>
                <a:ea typeface="Calibri"/>
                <a:cs typeface="Calibri"/>
                <a:sym typeface="Calibri"/>
              </a:rPr>
              <a:t>Vous pouvez  en voir les détails         et modifier         ou supprimer         les évaluations que vous avez enregistrées </a:t>
            </a:r>
            <a:endParaRPr/>
          </a:p>
        </p:txBody>
      </p:sp>
      <p:grpSp>
        <p:nvGrpSpPr>
          <p:cNvPr id="333" name="Google Shape;333;p22"/>
          <p:cNvGrpSpPr/>
          <p:nvPr/>
        </p:nvGrpSpPr>
        <p:grpSpPr>
          <a:xfrm>
            <a:off x="605051" y="1562377"/>
            <a:ext cx="10800000" cy="5297885"/>
            <a:chOff x="605051" y="1562377"/>
            <a:chExt cx="10800000" cy="5297885"/>
          </a:xfrm>
        </p:grpSpPr>
        <p:grpSp>
          <p:nvGrpSpPr>
            <p:cNvPr id="334" name="Google Shape;334;p22"/>
            <p:cNvGrpSpPr/>
            <p:nvPr/>
          </p:nvGrpSpPr>
          <p:grpSpPr>
            <a:xfrm>
              <a:off x="605051" y="1562377"/>
              <a:ext cx="10800000" cy="5297885"/>
              <a:chOff x="605051" y="1562377"/>
              <a:chExt cx="10800000" cy="5297885"/>
            </a:xfrm>
          </p:grpSpPr>
          <p:pic>
            <p:nvPicPr>
              <p:cNvPr id="335" name="Google Shape;335;p22"/>
              <p:cNvPicPr preferRelativeResize="0"/>
              <p:nvPr/>
            </p:nvPicPr>
            <p:blipFill rotWithShape="1">
              <a:blip r:embed="rId3">
                <a:alphaModFix/>
              </a:blip>
              <a:srcRect b="5066" l="0" r="969" t="8571"/>
              <a:stretch/>
            </p:blipFill>
            <p:spPr>
              <a:xfrm>
                <a:off x="605051" y="1562377"/>
                <a:ext cx="10800000" cy="5297885"/>
              </a:xfrm>
              <a:prstGeom prst="rect">
                <a:avLst/>
              </a:prstGeom>
              <a:noFill/>
              <a:ln>
                <a:noFill/>
              </a:ln>
            </p:spPr>
          </p:pic>
          <p:sp>
            <p:nvSpPr>
              <p:cNvPr id="336" name="Google Shape;336;p22"/>
              <p:cNvSpPr/>
              <p:nvPr/>
            </p:nvSpPr>
            <p:spPr>
              <a:xfrm>
                <a:off x="6932645" y="6449961"/>
                <a:ext cx="1166326" cy="235458"/>
              </a:xfrm>
              <a:prstGeom prst="rect">
                <a:avLst/>
              </a:prstGeom>
              <a:solidFill>
                <a:srgbClr val="DCDC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7" name="Google Shape;337;p22"/>
            <p:cNvSpPr txBox="1"/>
            <p:nvPr/>
          </p:nvSpPr>
          <p:spPr>
            <a:xfrm>
              <a:off x="4021701" y="3621002"/>
              <a:ext cx="1336040" cy="230832"/>
            </a:xfrm>
            <a:prstGeom prst="rect">
              <a:avLst/>
            </a:prstGeom>
            <a:solidFill>
              <a:srgbClr val="DCDCD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Etablissement A</a:t>
              </a:r>
              <a:endParaRPr/>
            </a:p>
          </p:txBody>
        </p:sp>
        <p:sp>
          <p:nvSpPr>
            <p:cNvPr id="338" name="Google Shape;338;p22"/>
            <p:cNvSpPr txBox="1"/>
            <p:nvPr/>
          </p:nvSpPr>
          <p:spPr>
            <a:xfrm>
              <a:off x="4021701" y="4110049"/>
              <a:ext cx="1336040" cy="230832"/>
            </a:xfrm>
            <a:prstGeom prst="rect">
              <a:avLst/>
            </a:prstGeom>
            <a:solidFill>
              <a:srgbClr val="DCDCD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Etablissement A</a:t>
              </a:r>
              <a:endParaRPr/>
            </a:p>
          </p:txBody>
        </p:sp>
        <p:sp>
          <p:nvSpPr>
            <p:cNvPr id="339" name="Google Shape;339;p22"/>
            <p:cNvSpPr txBox="1"/>
            <p:nvPr/>
          </p:nvSpPr>
          <p:spPr>
            <a:xfrm>
              <a:off x="4021701" y="4599096"/>
              <a:ext cx="1336040" cy="230832"/>
            </a:xfrm>
            <a:prstGeom prst="rect">
              <a:avLst/>
            </a:prstGeom>
            <a:solidFill>
              <a:srgbClr val="DCDCD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Etablissement A</a:t>
              </a:r>
              <a:endParaRPr/>
            </a:p>
          </p:txBody>
        </p:sp>
        <p:sp>
          <p:nvSpPr>
            <p:cNvPr id="340" name="Google Shape;340;p22"/>
            <p:cNvSpPr txBox="1"/>
            <p:nvPr/>
          </p:nvSpPr>
          <p:spPr>
            <a:xfrm>
              <a:off x="4021701" y="5088143"/>
              <a:ext cx="1336040" cy="230832"/>
            </a:xfrm>
            <a:prstGeom prst="rect">
              <a:avLst/>
            </a:prstGeom>
            <a:solidFill>
              <a:srgbClr val="DCDCD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Etablissement A</a:t>
              </a:r>
              <a:endParaRPr/>
            </a:p>
          </p:txBody>
        </p:sp>
        <p:sp>
          <p:nvSpPr>
            <p:cNvPr id="341" name="Google Shape;341;p22"/>
            <p:cNvSpPr txBox="1"/>
            <p:nvPr/>
          </p:nvSpPr>
          <p:spPr>
            <a:xfrm>
              <a:off x="4021701" y="5577190"/>
              <a:ext cx="1336040" cy="230832"/>
            </a:xfrm>
            <a:prstGeom prst="rect">
              <a:avLst/>
            </a:prstGeom>
            <a:solidFill>
              <a:srgbClr val="DCDCD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Etablissement A</a:t>
              </a:r>
              <a:endParaRPr/>
            </a:p>
          </p:txBody>
        </p:sp>
        <p:sp>
          <p:nvSpPr>
            <p:cNvPr id="342" name="Google Shape;342;p22"/>
            <p:cNvSpPr txBox="1"/>
            <p:nvPr/>
          </p:nvSpPr>
          <p:spPr>
            <a:xfrm>
              <a:off x="4021701" y="6066235"/>
              <a:ext cx="1336040" cy="230832"/>
            </a:xfrm>
            <a:prstGeom prst="rect">
              <a:avLst/>
            </a:prstGeom>
            <a:solidFill>
              <a:srgbClr val="DCDCD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Etablissement A</a:t>
              </a:r>
              <a:endParaRPr/>
            </a:p>
          </p:txBody>
        </p:sp>
        <p:sp>
          <p:nvSpPr>
            <p:cNvPr id="343" name="Google Shape;343;p22"/>
            <p:cNvSpPr txBox="1"/>
            <p:nvPr/>
          </p:nvSpPr>
          <p:spPr>
            <a:xfrm>
              <a:off x="8414916" y="3584404"/>
              <a:ext cx="1336040" cy="230832"/>
            </a:xfrm>
            <a:prstGeom prst="rect">
              <a:avLst/>
            </a:prstGeom>
            <a:solidFill>
              <a:srgbClr val="DCDCD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Apprenant 1</a:t>
              </a:r>
              <a:endParaRPr/>
            </a:p>
          </p:txBody>
        </p:sp>
        <p:sp>
          <p:nvSpPr>
            <p:cNvPr id="344" name="Google Shape;344;p22"/>
            <p:cNvSpPr txBox="1"/>
            <p:nvPr/>
          </p:nvSpPr>
          <p:spPr>
            <a:xfrm>
              <a:off x="8414916" y="4073451"/>
              <a:ext cx="1336040" cy="230832"/>
            </a:xfrm>
            <a:prstGeom prst="rect">
              <a:avLst/>
            </a:prstGeom>
            <a:solidFill>
              <a:srgbClr val="DCDCD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Apprenant 2</a:t>
              </a:r>
              <a:endParaRPr/>
            </a:p>
          </p:txBody>
        </p:sp>
        <p:sp>
          <p:nvSpPr>
            <p:cNvPr id="345" name="Google Shape;345;p22"/>
            <p:cNvSpPr txBox="1"/>
            <p:nvPr/>
          </p:nvSpPr>
          <p:spPr>
            <a:xfrm>
              <a:off x="8414916" y="4562498"/>
              <a:ext cx="1336040" cy="230832"/>
            </a:xfrm>
            <a:prstGeom prst="rect">
              <a:avLst/>
            </a:prstGeom>
            <a:solidFill>
              <a:srgbClr val="DCDCD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Apprenant 3</a:t>
              </a:r>
              <a:endParaRPr/>
            </a:p>
          </p:txBody>
        </p:sp>
        <p:sp>
          <p:nvSpPr>
            <p:cNvPr id="346" name="Google Shape;346;p22"/>
            <p:cNvSpPr txBox="1"/>
            <p:nvPr/>
          </p:nvSpPr>
          <p:spPr>
            <a:xfrm>
              <a:off x="8414916" y="5051545"/>
              <a:ext cx="1336040" cy="230832"/>
            </a:xfrm>
            <a:prstGeom prst="rect">
              <a:avLst/>
            </a:prstGeom>
            <a:solidFill>
              <a:srgbClr val="DCDCD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Apprenant 4</a:t>
              </a:r>
              <a:endParaRPr/>
            </a:p>
          </p:txBody>
        </p:sp>
        <p:sp>
          <p:nvSpPr>
            <p:cNvPr id="347" name="Google Shape;347;p22"/>
            <p:cNvSpPr txBox="1"/>
            <p:nvPr/>
          </p:nvSpPr>
          <p:spPr>
            <a:xfrm>
              <a:off x="8414916" y="5540592"/>
              <a:ext cx="1336040" cy="230832"/>
            </a:xfrm>
            <a:prstGeom prst="rect">
              <a:avLst/>
            </a:prstGeom>
            <a:solidFill>
              <a:srgbClr val="DCDCD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Apprenant 5</a:t>
              </a:r>
              <a:endParaRPr/>
            </a:p>
          </p:txBody>
        </p:sp>
        <p:sp>
          <p:nvSpPr>
            <p:cNvPr id="348" name="Google Shape;348;p22"/>
            <p:cNvSpPr txBox="1"/>
            <p:nvPr/>
          </p:nvSpPr>
          <p:spPr>
            <a:xfrm>
              <a:off x="8414916" y="6029637"/>
              <a:ext cx="1336040" cy="230832"/>
            </a:xfrm>
            <a:prstGeom prst="rect">
              <a:avLst/>
            </a:prstGeom>
            <a:solidFill>
              <a:srgbClr val="DCDCD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Apprenant 6</a:t>
              </a:r>
              <a:endParaRPr/>
            </a:p>
          </p:txBody>
        </p:sp>
        <p:sp>
          <p:nvSpPr>
            <p:cNvPr id="349" name="Google Shape;349;p22"/>
            <p:cNvSpPr txBox="1"/>
            <p:nvPr/>
          </p:nvSpPr>
          <p:spPr>
            <a:xfrm>
              <a:off x="6932645" y="3583678"/>
              <a:ext cx="1336040" cy="288000"/>
            </a:xfrm>
            <a:prstGeom prst="rect">
              <a:avLst/>
            </a:prstGeom>
            <a:solidFill>
              <a:srgbClr val="DCDCD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Monsieur Tuteur</a:t>
              </a:r>
              <a:endParaRPr/>
            </a:p>
          </p:txBody>
        </p:sp>
        <p:sp>
          <p:nvSpPr>
            <p:cNvPr id="350" name="Google Shape;350;p22"/>
            <p:cNvSpPr txBox="1"/>
            <p:nvPr/>
          </p:nvSpPr>
          <p:spPr>
            <a:xfrm>
              <a:off x="6932645" y="4072725"/>
              <a:ext cx="1336040" cy="288000"/>
            </a:xfrm>
            <a:prstGeom prst="rect">
              <a:avLst/>
            </a:prstGeom>
            <a:solidFill>
              <a:srgbClr val="DCDCD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Madame Tutrice</a:t>
              </a:r>
              <a:endParaRPr/>
            </a:p>
          </p:txBody>
        </p:sp>
        <p:sp>
          <p:nvSpPr>
            <p:cNvPr id="351" name="Google Shape;351;p22"/>
            <p:cNvSpPr txBox="1"/>
            <p:nvPr/>
          </p:nvSpPr>
          <p:spPr>
            <a:xfrm>
              <a:off x="6932645" y="4561772"/>
              <a:ext cx="1336040" cy="288000"/>
            </a:xfrm>
            <a:prstGeom prst="rect">
              <a:avLst/>
            </a:prstGeom>
            <a:solidFill>
              <a:srgbClr val="DCDCD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Madame Tutrice</a:t>
              </a:r>
              <a:endParaRPr/>
            </a:p>
          </p:txBody>
        </p:sp>
        <p:sp>
          <p:nvSpPr>
            <p:cNvPr id="352" name="Google Shape;352;p22"/>
            <p:cNvSpPr txBox="1"/>
            <p:nvPr/>
          </p:nvSpPr>
          <p:spPr>
            <a:xfrm>
              <a:off x="6932645" y="5050819"/>
              <a:ext cx="1336040" cy="288000"/>
            </a:xfrm>
            <a:prstGeom prst="rect">
              <a:avLst/>
            </a:prstGeom>
            <a:solidFill>
              <a:srgbClr val="DCDCD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Monsieur Tuteur</a:t>
              </a:r>
              <a:endParaRPr/>
            </a:p>
          </p:txBody>
        </p:sp>
        <p:sp>
          <p:nvSpPr>
            <p:cNvPr id="353" name="Google Shape;353;p22"/>
            <p:cNvSpPr txBox="1"/>
            <p:nvPr/>
          </p:nvSpPr>
          <p:spPr>
            <a:xfrm>
              <a:off x="6932645" y="5539866"/>
              <a:ext cx="1336040" cy="288000"/>
            </a:xfrm>
            <a:prstGeom prst="rect">
              <a:avLst/>
            </a:prstGeom>
            <a:solidFill>
              <a:srgbClr val="DCDCD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Madame Tutrice</a:t>
              </a:r>
              <a:endParaRPr/>
            </a:p>
          </p:txBody>
        </p:sp>
        <p:sp>
          <p:nvSpPr>
            <p:cNvPr id="354" name="Google Shape;354;p22"/>
            <p:cNvSpPr txBox="1"/>
            <p:nvPr/>
          </p:nvSpPr>
          <p:spPr>
            <a:xfrm>
              <a:off x="6932645" y="6028911"/>
              <a:ext cx="1336040" cy="288000"/>
            </a:xfrm>
            <a:prstGeom prst="rect">
              <a:avLst/>
            </a:prstGeom>
            <a:solidFill>
              <a:srgbClr val="DCDCD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a:solidFill>
                    <a:srgbClr val="7F7F7F"/>
                  </a:solidFill>
                  <a:latin typeface="Arial"/>
                  <a:ea typeface="Arial"/>
                  <a:cs typeface="Arial"/>
                  <a:sym typeface="Arial"/>
                </a:rPr>
                <a:t>Monsieur Tuteur</a:t>
              </a:r>
              <a:endParaRPr/>
            </a:p>
          </p:txBody>
        </p:sp>
      </p:grpSp>
      <p:pic>
        <p:nvPicPr>
          <p:cNvPr id="355" name="Google Shape;355;p22"/>
          <p:cNvPicPr preferRelativeResize="0"/>
          <p:nvPr/>
        </p:nvPicPr>
        <p:blipFill rotWithShape="1">
          <a:blip r:embed="rId4">
            <a:alphaModFix/>
          </a:blip>
          <a:srcRect b="0" l="0" r="0" t="0"/>
          <a:stretch/>
        </p:blipFill>
        <p:spPr>
          <a:xfrm>
            <a:off x="3681307" y="1119929"/>
            <a:ext cx="252000" cy="252000"/>
          </a:xfrm>
          <a:prstGeom prst="rect">
            <a:avLst/>
          </a:prstGeom>
          <a:solidFill>
            <a:schemeClr val="lt1"/>
          </a:solidFill>
          <a:ln>
            <a:noFill/>
          </a:ln>
        </p:spPr>
      </p:pic>
      <p:pic>
        <p:nvPicPr>
          <p:cNvPr id="356" name="Google Shape;356;p22"/>
          <p:cNvPicPr preferRelativeResize="0"/>
          <p:nvPr/>
        </p:nvPicPr>
        <p:blipFill rotWithShape="1">
          <a:blip r:embed="rId5">
            <a:alphaModFix/>
          </a:blip>
          <a:srcRect b="1361" l="0" r="540" t="1342"/>
          <a:stretch/>
        </p:blipFill>
        <p:spPr>
          <a:xfrm>
            <a:off x="5329092" y="3256383"/>
            <a:ext cx="3189757" cy="3149497"/>
          </a:xfrm>
          <a:prstGeom prst="rect">
            <a:avLst/>
          </a:prstGeom>
          <a:noFill/>
          <a:ln>
            <a:noFill/>
          </a:ln>
        </p:spPr>
      </p:pic>
      <p:sp>
        <p:nvSpPr>
          <p:cNvPr id="357" name="Google Shape;357;p22"/>
          <p:cNvSpPr txBox="1"/>
          <p:nvPr/>
        </p:nvSpPr>
        <p:spPr>
          <a:xfrm>
            <a:off x="6389707" y="4501855"/>
            <a:ext cx="1336040" cy="19236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650">
                <a:solidFill>
                  <a:srgbClr val="595959"/>
                </a:solidFill>
                <a:latin typeface="Arial"/>
                <a:ea typeface="Arial"/>
                <a:cs typeface="Arial"/>
                <a:sym typeface="Arial"/>
              </a:rPr>
              <a:t>Apprenant 1</a:t>
            </a:r>
            <a:endParaRPr/>
          </a:p>
        </p:txBody>
      </p:sp>
      <p:sp>
        <p:nvSpPr>
          <p:cNvPr id="358" name="Google Shape;358;p22"/>
          <p:cNvSpPr txBox="1"/>
          <p:nvPr/>
        </p:nvSpPr>
        <p:spPr>
          <a:xfrm>
            <a:off x="6388152" y="3779092"/>
            <a:ext cx="1395678" cy="19236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650">
                <a:solidFill>
                  <a:srgbClr val="595959"/>
                </a:solidFill>
                <a:latin typeface="Arial"/>
                <a:ea typeface="Arial"/>
                <a:cs typeface="Arial"/>
                <a:sym typeface="Arial"/>
              </a:rPr>
              <a:t>Première évaluation soft skills</a:t>
            </a:r>
            <a:endParaRPr sz="650">
              <a:solidFill>
                <a:srgbClr val="595959"/>
              </a:solidFill>
              <a:latin typeface="Arial"/>
              <a:ea typeface="Arial"/>
              <a:cs typeface="Arial"/>
              <a:sym typeface="Arial"/>
            </a:endParaRPr>
          </a:p>
        </p:txBody>
      </p:sp>
      <p:sp>
        <p:nvSpPr>
          <p:cNvPr id="359" name="Google Shape;359;p22"/>
          <p:cNvSpPr txBox="1"/>
          <p:nvPr/>
        </p:nvSpPr>
        <p:spPr>
          <a:xfrm>
            <a:off x="6389707" y="4260867"/>
            <a:ext cx="1336040" cy="19236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650">
                <a:solidFill>
                  <a:srgbClr val="595959"/>
                </a:solidFill>
                <a:latin typeface="Arial"/>
                <a:ea typeface="Arial"/>
                <a:cs typeface="Arial"/>
                <a:sym typeface="Arial"/>
              </a:rPr>
              <a:t>Madame Tutrice</a:t>
            </a:r>
            <a:endParaRPr/>
          </a:p>
        </p:txBody>
      </p:sp>
      <p:sp>
        <p:nvSpPr>
          <p:cNvPr id="360" name="Google Shape;360;p22"/>
          <p:cNvSpPr/>
          <p:nvPr/>
        </p:nvSpPr>
        <p:spPr>
          <a:xfrm>
            <a:off x="9992366" y="3599869"/>
            <a:ext cx="1027087" cy="281139"/>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61" name="Google Shape;361;p22"/>
          <p:cNvPicPr preferRelativeResize="0"/>
          <p:nvPr/>
        </p:nvPicPr>
        <p:blipFill rotWithShape="1">
          <a:blip r:embed="rId6">
            <a:alphaModFix/>
          </a:blip>
          <a:srcRect b="0" l="0" r="0" t="0"/>
          <a:stretch/>
        </p:blipFill>
        <p:spPr>
          <a:xfrm>
            <a:off x="5008906" y="1119929"/>
            <a:ext cx="245538" cy="252000"/>
          </a:xfrm>
          <a:prstGeom prst="rect">
            <a:avLst/>
          </a:prstGeom>
          <a:solidFill>
            <a:schemeClr val="lt1"/>
          </a:solidFill>
          <a:ln>
            <a:noFill/>
          </a:ln>
        </p:spPr>
      </p:pic>
      <p:pic>
        <p:nvPicPr>
          <p:cNvPr id="362" name="Google Shape;362;p22"/>
          <p:cNvPicPr preferRelativeResize="0"/>
          <p:nvPr/>
        </p:nvPicPr>
        <p:blipFill rotWithShape="1">
          <a:blip r:embed="rId7">
            <a:alphaModFix/>
          </a:blip>
          <a:srcRect b="0" l="0" r="0" t="0"/>
          <a:stretch/>
        </p:blipFill>
        <p:spPr>
          <a:xfrm>
            <a:off x="6536196" y="1112729"/>
            <a:ext cx="252000" cy="266400"/>
          </a:xfrm>
          <a:prstGeom prst="rect">
            <a:avLst/>
          </a:prstGeom>
          <a:solidFill>
            <a:schemeClr val="lt1"/>
          </a:solidFill>
          <a:ln>
            <a:noFill/>
          </a:ln>
        </p:spPr>
      </p:pic>
      <p:sp>
        <p:nvSpPr>
          <p:cNvPr id="363" name="Google Shape;363;p22"/>
          <p:cNvSpPr txBox="1"/>
          <p:nvPr/>
        </p:nvSpPr>
        <p:spPr>
          <a:xfrm>
            <a:off x="9630297" y="3551752"/>
            <a:ext cx="3918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rgbClr val="FF0000"/>
                </a:solidFill>
                <a:latin typeface="Calibri"/>
                <a:ea typeface="Calibri"/>
                <a:cs typeface="Calibri"/>
                <a:sym typeface="Calibri"/>
              </a:rPr>
              <a:t>2</a:t>
            </a:r>
            <a:endParaRPr/>
          </a:p>
        </p:txBody>
      </p:sp>
      <p:sp>
        <p:nvSpPr>
          <p:cNvPr id="364" name="Google Shape;364;p22"/>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365" name="Google Shape;365;p22"/>
          <p:cNvSpPr txBox="1"/>
          <p:nvPr>
            <p:ph type="title"/>
          </p:nvPr>
        </p:nvSpPr>
        <p:spPr>
          <a:xfrm>
            <a:off x="605050" y="196738"/>
            <a:ext cx="10799999" cy="415835"/>
          </a:xfrm>
          <a:prstGeom prst="rect">
            <a:avLst/>
          </a:prstGeom>
          <a:solidFill>
            <a:srgbClr val="3A88C8"/>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000"/>
              <a:buFont typeface="Calibri"/>
              <a:buNone/>
            </a:pPr>
            <a:r>
              <a:rPr b="1" lang="fr-FR" sz="2000" cap="none">
                <a:solidFill>
                  <a:srgbClr val="FFFFFF"/>
                </a:solidFill>
                <a:latin typeface="Calibri"/>
                <a:ea typeface="Calibri"/>
                <a:cs typeface="Calibri"/>
                <a:sym typeface="Calibri"/>
              </a:rPr>
              <a:t>CONSULTER UNE ÉVALUATION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3"/>
          <p:cNvSpPr txBox="1"/>
          <p:nvPr/>
        </p:nvSpPr>
        <p:spPr>
          <a:xfrm>
            <a:off x="605051" y="674918"/>
            <a:ext cx="10800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En cliquant sur "Évaluation par le biais d'un référentiel", vous pourrez effectuer votre évaluation des compétences soft skills en lien avec un référentiel métier. Pour réaliser ce type d'évaluation, nous vous proposons un tutoriel spécial en ligne. </a:t>
            </a:r>
            <a:endParaRPr/>
          </a:p>
        </p:txBody>
      </p:sp>
      <p:pic>
        <p:nvPicPr>
          <p:cNvPr id="371" name="Google Shape;371;p23"/>
          <p:cNvPicPr preferRelativeResize="0"/>
          <p:nvPr/>
        </p:nvPicPr>
        <p:blipFill rotWithShape="1">
          <a:blip r:embed="rId3">
            <a:alphaModFix/>
          </a:blip>
          <a:srcRect b="0" l="0" r="0" t="0"/>
          <a:stretch/>
        </p:blipFill>
        <p:spPr>
          <a:xfrm>
            <a:off x="605051" y="1471765"/>
            <a:ext cx="1085850" cy="514350"/>
          </a:xfrm>
          <a:prstGeom prst="rect">
            <a:avLst/>
          </a:prstGeom>
          <a:noFill/>
          <a:ln>
            <a:noFill/>
          </a:ln>
        </p:spPr>
      </p:pic>
      <p:pic>
        <p:nvPicPr>
          <p:cNvPr id="372" name="Google Shape;372;p23"/>
          <p:cNvPicPr preferRelativeResize="0"/>
          <p:nvPr/>
        </p:nvPicPr>
        <p:blipFill rotWithShape="1">
          <a:blip r:embed="rId4">
            <a:alphaModFix/>
          </a:blip>
          <a:srcRect b="55698" l="87419" r="2096" t="40430"/>
          <a:stretch/>
        </p:blipFill>
        <p:spPr>
          <a:xfrm>
            <a:off x="2163098" y="1501247"/>
            <a:ext cx="2192592" cy="455387"/>
          </a:xfrm>
          <a:prstGeom prst="rect">
            <a:avLst/>
          </a:prstGeom>
          <a:noFill/>
          <a:ln>
            <a:noFill/>
          </a:ln>
        </p:spPr>
      </p:pic>
      <p:pic>
        <p:nvPicPr>
          <p:cNvPr id="373" name="Google Shape;373;p23"/>
          <p:cNvPicPr preferRelativeResize="0"/>
          <p:nvPr/>
        </p:nvPicPr>
        <p:blipFill rotWithShape="1">
          <a:blip r:embed="rId5">
            <a:alphaModFix/>
          </a:blip>
          <a:srcRect b="0" l="0" r="0" t="0"/>
          <a:stretch/>
        </p:blipFill>
        <p:spPr>
          <a:xfrm>
            <a:off x="605051" y="2083255"/>
            <a:ext cx="5808749" cy="4478594"/>
          </a:xfrm>
          <a:prstGeom prst="rect">
            <a:avLst/>
          </a:prstGeom>
          <a:noFill/>
          <a:ln cap="flat" cmpd="sng" w="9525">
            <a:solidFill>
              <a:schemeClr val="accent1"/>
            </a:solidFill>
            <a:prstDash val="solid"/>
            <a:round/>
            <a:headEnd len="sm" w="sm" type="none"/>
            <a:tailEnd len="sm" w="sm" type="none"/>
          </a:ln>
        </p:spPr>
      </p:pic>
      <p:sp>
        <p:nvSpPr>
          <p:cNvPr id="374" name="Google Shape;374;p23"/>
          <p:cNvSpPr/>
          <p:nvPr/>
        </p:nvSpPr>
        <p:spPr>
          <a:xfrm>
            <a:off x="6831518" y="2521184"/>
            <a:ext cx="4120962" cy="1613936"/>
          </a:xfrm>
          <a:prstGeom prst="wedgeRectCallout">
            <a:avLst>
              <a:gd fmla="val -63599" name="adj1"/>
              <a:gd fmla="val -34924" name="adj2"/>
            </a:avLst>
          </a:prstGeom>
          <a:solidFill>
            <a:srgbClr val="3A88C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fr-FR" sz="1600">
                <a:solidFill>
                  <a:schemeClr val="lt1"/>
                </a:solidFill>
                <a:latin typeface="Calibri"/>
                <a:ea typeface="Calibri"/>
                <a:cs typeface="Calibri"/>
                <a:sym typeface="Calibri"/>
              </a:rPr>
              <a:t>Pour accéder au tutoriel sur la saisie des évaluation d’apprenant sur un référentiel métier cliquez sur « Télécharger le tutoriel »</a:t>
            </a:r>
            <a:endParaRPr/>
          </a:p>
          <a:p>
            <a:pPr indent="0" lvl="0" marL="0" marR="0" rtl="0" algn="l">
              <a:spcBef>
                <a:spcPts val="0"/>
              </a:spcBef>
              <a:spcAft>
                <a:spcPts val="0"/>
              </a:spcAft>
              <a:buNone/>
            </a:pPr>
            <a:r>
              <a:t/>
            </a:r>
            <a:endParaRPr sz="1600">
              <a:solidFill>
                <a:schemeClr val="lt1"/>
              </a:solidFill>
              <a:latin typeface="Calibri"/>
              <a:ea typeface="Calibri"/>
              <a:cs typeface="Calibri"/>
              <a:sym typeface="Calibri"/>
            </a:endParaRPr>
          </a:p>
          <a:p>
            <a:pPr indent="0" lvl="0" marL="0" marR="0" rtl="0" algn="l">
              <a:spcBef>
                <a:spcPts val="0"/>
              </a:spcBef>
              <a:spcAft>
                <a:spcPts val="0"/>
              </a:spcAft>
              <a:buNone/>
            </a:pPr>
            <a:r>
              <a:rPr lang="fr-FR" sz="1600">
                <a:solidFill>
                  <a:schemeClr val="lt1"/>
                </a:solidFill>
                <a:latin typeface="Calibri"/>
                <a:ea typeface="Calibri"/>
                <a:cs typeface="Calibri"/>
                <a:sym typeface="Calibri"/>
              </a:rPr>
              <a:t>Pour effectuer ce type d’évaluation reportez vous dans le tutoriel ZB (p. 17)</a:t>
            </a:r>
            <a:endParaRPr sz="1600">
              <a:solidFill>
                <a:schemeClr val="lt1"/>
              </a:solidFill>
              <a:latin typeface="Calibri"/>
              <a:ea typeface="Calibri"/>
              <a:cs typeface="Calibri"/>
              <a:sym typeface="Calibri"/>
            </a:endParaRPr>
          </a:p>
        </p:txBody>
      </p:sp>
      <p:sp>
        <p:nvSpPr>
          <p:cNvPr id="375" name="Google Shape;375;p23"/>
          <p:cNvSpPr/>
          <p:nvPr/>
        </p:nvSpPr>
        <p:spPr>
          <a:xfrm>
            <a:off x="755060" y="2203935"/>
            <a:ext cx="1577593" cy="296662"/>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 name="Google Shape;376;p23"/>
          <p:cNvSpPr/>
          <p:nvPr/>
        </p:nvSpPr>
        <p:spPr>
          <a:xfrm>
            <a:off x="1773044" y="1607642"/>
            <a:ext cx="307910" cy="242596"/>
          </a:xfrm>
          <a:prstGeom prst="rightArrow">
            <a:avLst>
              <a:gd fmla="val 50000" name="adj1"/>
              <a:gd fmla="val 50000" name="adj2"/>
            </a:avLst>
          </a:prstGeom>
          <a:solidFill>
            <a:srgbClr val="3A88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Google Shape;377;p23"/>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378" name="Google Shape;378;p23"/>
          <p:cNvSpPr txBox="1"/>
          <p:nvPr>
            <p:ph type="title"/>
          </p:nvPr>
        </p:nvSpPr>
        <p:spPr>
          <a:xfrm>
            <a:off x="605050" y="228256"/>
            <a:ext cx="10799999" cy="377535"/>
          </a:xfrm>
          <a:prstGeom prst="rect">
            <a:avLst/>
          </a:prstGeom>
          <a:solidFill>
            <a:srgbClr val="3A88C8"/>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000"/>
              <a:buFont typeface="Calibri"/>
              <a:buNone/>
            </a:pPr>
            <a:r>
              <a:rPr b="1" lang="fr-FR" sz="2000" cap="none">
                <a:solidFill>
                  <a:srgbClr val="FFFFFF"/>
                </a:solidFill>
                <a:latin typeface="Calibri"/>
                <a:ea typeface="Calibri"/>
                <a:cs typeface="Calibri"/>
                <a:sym typeface="Calibri"/>
              </a:rPr>
              <a:t>EVALUER PAR LE BIAIS D’UN RÉFÉRENTIEL ECVET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4"/>
          <p:cNvSpPr txBox="1"/>
          <p:nvPr/>
        </p:nvSpPr>
        <p:spPr>
          <a:xfrm>
            <a:off x="605051" y="877456"/>
            <a:ext cx="10800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Pour visualiser la liste des référentiels métiers qui ont des liens avec la base des soft skills, cliquez sur</a:t>
            </a:r>
            <a:endParaRPr/>
          </a:p>
          <a:p>
            <a:pPr indent="0" lvl="0" marL="0" marR="0" rtl="0" algn="l">
              <a:spcBef>
                <a:spcPts val="0"/>
              </a:spcBef>
              <a:spcAft>
                <a:spcPts val="0"/>
              </a:spcAft>
              <a:buNone/>
            </a:pPr>
            <a:r>
              <a:rPr lang="fr-FR" sz="1600">
                <a:solidFill>
                  <a:schemeClr val="dk1"/>
                </a:solidFill>
                <a:latin typeface="Calibri"/>
                <a:ea typeface="Calibri"/>
                <a:cs typeface="Calibri"/>
                <a:sym typeface="Calibri"/>
              </a:rPr>
              <a:t>Vous arrivez sur cette page qui vous permet de trouver les référentiels qui ont des liens avec la base soft skills </a:t>
            </a:r>
            <a:r>
              <a:rPr b="1" lang="fr-FR" sz="1600">
                <a:solidFill>
                  <a:schemeClr val="dk1"/>
                </a:solidFill>
                <a:latin typeface="Calibri"/>
                <a:ea typeface="Calibri"/>
                <a:cs typeface="Calibri"/>
                <a:sym typeface="Calibri"/>
              </a:rPr>
              <a:t> </a:t>
            </a:r>
            <a:endParaRPr/>
          </a:p>
        </p:txBody>
      </p:sp>
      <p:pic>
        <p:nvPicPr>
          <p:cNvPr id="384" name="Google Shape;384;p24"/>
          <p:cNvPicPr preferRelativeResize="0"/>
          <p:nvPr/>
        </p:nvPicPr>
        <p:blipFill rotWithShape="1">
          <a:blip r:embed="rId3">
            <a:alphaModFix/>
          </a:blip>
          <a:srcRect b="0" l="0" r="0" t="0"/>
          <a:stretch/>
        </p:blipFill>
        <p:spPr>
          <a:xfrm>
            <a:off x="9078646" y="877456"/>
            <a:ext cx="1077093" cy="336053"/>
          </a:xfrm>
          <a:prstGeom prst="rect">
            <a:avLst/>
          </a:prstGeom>
          <a:noFill/>
          <a:ln>
            <a:noFill/>
          </a:ln>
        </p:spPr>
      </p:pic>
      <p:pic>
        <p:nvPicPr>
          <p:cNvPr id="385" name="Google Shape;385;p24"/>
          <p:cNvPicPr preferRelativeResize="0"/>
          <p:nvPr/>
        </p:nvPicPr>
        <p:blipFill rotWithShape="1">
          <a:blip r:embed="rId4">
            <a:alphaModFix/>
          </a:blip>
          <a:srcRect b="5850" l="-1" r="740" t="8570"/>
          <a:stretch/>
        </p:blipFill>
        <p:spPr>
          <a:xfrm>
            <a:off x="605051" y="1620374"/>
            <a:ext cx="10800000" cy="5237626"/>
          </a:xfrm>
          <a:prstGeom prst="rect">
            <a:avLst/>
          </a:prstGeom>
          <a:noFill/>
          <a:ln>
            <a:noFill/>
          </a:ln>
        </p:spPr>
      </p:pic>
      <p:sp>
        <p:nvSpPr>
          <p:cNvPr id="386" name="Google Shape;386;p24"/>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387" name="Google Shape;387;p24"/>
          <p:cNvSpPr txBox="1"/>
          <p:nvPr>
            <p:ph type="title"/>
          </p:nvPr>
        </p:nvSpPr>
        <p:spPr>
          <a:xfrm>
            <a:off x="605050" y="256193"/>
            <a:ext cx="10748749" cy="396000"/>
          </a:xfrm>
          <a:prstGeom prst="rect">
            <a:avLst/>
          </a:prstGeom>
          <a:solidFill>
            <a:srgbClr val="3A88C8"/>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000"/>
              <a:buFont typeface="Calibri"/>
              <a:buNone/>
            </a:pPr>
            <a:r>
              <a:rPr b="1" lang="fr-FR" sz="2000" cap="none">
                <a:solidFill>
                  <a:srgbClr val="FFFFFF"/>
                </a:solidFill>
                <a:latin typeface="Calibri"/>
                <a:ea typeface="Calibri"/>
                <a:cs typeface="Calibri"/>
                <a:sym typeface="Calibri"/>
              </a:rPr>
              <a:t>VISUALISER LES RÉFÉRENTIELS ECVET QUI POSSÈDENT UN LIEN AVEC LA BASE DES SOFT SKILLS</a:t>
            </a:r>
            <a:endParaRPr b="1" sz="2000" cap="none">
              <a:solidFill>
                <a:srgbClr val="FFFF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5"/>
          <p:cNvSpPr txBox="1"/>
          <p:nvPr/>
        </p:nvSpPr>
        <p:spPr>
          <a:xfrm>
            <a:off x="605051" y="758207"/>
            <a:ext cx="10800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Pour pouvoir générer des certificats, des passeports soft skills et des CV, quittez les modules "Soft skills" et cliquez sur "Portefeuille". </a:t>
            </a:r>
            <a:endParaRPr sz="1600">
              <a:solidFill>
                <a:schemeClr val="dk1"/>
              </a:solidFill>
              <a:latin typeface="Calibri"/>
              <a:ea typeface="Calibri"/>
              <a:cs typeface="Calibri"/>
              <a:sym typeface="Calibri"/>
            </a:endParaRPr>
          </a:p>
        </p:txBody>
      </p:sp>
      <p:sp>
        <p:nvSpPr>
          <p:cNvPr id="394" name="Google Shape;394;p25"/>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395" name="Google Shape;395;p25"/>
          <p:cNvSpPr txBox="1"/>
          <p:nvPr>
            <p:ph type="title"/>
          </p:nvPr>
        </p:nvSpPr>
        <p:spPr>
          <a:xfrm>
            <a:off x="656302" y="283961"/>
            <a:ext cx="10748749" cy="396000"/>
          </a:xfrm>
          <a:prstGeom prst="rect">
            <a:avLst/>
          </a:prstGeom>
          <a:solidFill>
            <a:srgbClr val="3A88C8"/>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1800"/>
              <a:buFont typeface="Calibri"/>
              <a:buNone/>
            </a:pPr>
            <a:r>
              <a:rPr b="1" lang="fr-FR" sz="1800">
                <a:solidFill>
                  <a:schemeClr val="lt1"/>
                </a:solidFill>
                <a:latin typeface="Calibri"/>
                <a:ea typeface="Calibri"/>
                <a:cs typeface="Calibri"/>
                <a:sym typeface="Calibri"/>
              </a:rPr>
              <a:t>GENERER DES ATTESTATIONS SOFT SKILLS, CERTIFICATS ET CV</a:t>
            </a:r>
            <a:endParaRPr/>
          </a:p>
        </p:txBody>
      </p:sp>
      <p:pic>
        <p:nvPicPr>
          <p:cNvPr id="396" name="Google Shape;396;p25"/>
          <p:cNvPicPr preferRelativeResize="0"/>
          <p:nvPr/>
        </p:nvPicPr>
        <p:blipFill rotWithShape="1">
          <a:blip r:embed="rId3">
            <a:alphaModFix/>
          </a:blip>
          <a:srcRect b="0" l="0" r="30286" t="0"/>
          <a:stretch/>
        </p:blipFill>
        <p:spPr>
          <a:xfrm>
            <a:off x="1082040" y="1605920"/>
            <a:ext cx="6587121" cy="4988384"/>
          </a:xfrm>
          <a:prstGeom prst="rect">
            <a:avLst/>
          </a:prstGeom>
          <a:noFill/>
          <a:ln>
            <a:noFill/>
          </a:ln>
        </p:spPr>
      </p:pic>
      <p:sp>
        <p:nvSpPr>
          <p:cNvPr id="397" name="Google Shape;397;p25"/>
          <p:cNvSpPr/>
          <p:nvPr/>
        </p:nvSpPr>
        <p:spPr>
          <a:xfrm>
            <a:off x="1082040" y="5369505"/>
            <a:ext cx="1286794" cy="520860"/>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98" name="Google Shape;398;p25"/>
          <p:cNvGrpSpPr/>
          <p:nvPr/>
        </p:nvGrpSpPr>
        <p:grpSpPr>
          <a:xfrm>
            <a:off x="3175817" y="3242048"/>
            <a:ext cx="1337188" cy="3331991"/>
            <a:chOff x="3175817" y="3242048"/>
            <a:chExt cx="1337188" cy="3331991"/>
          </a:xfrm>
        </p:grpSpPr>
        <p:sp>
          <p:nvSpPr>
            <p:cNvPr id="399" name="Google Shape;399;p25"/>
            <p:cNvSpPr txBox="1"/>
            <p:nvPr/>
          </p:nvSpPr>
          <p:spPr>
            <a:xfrm>
              <a:off x="3175818" y="3552108"/>
              <a:ext cx="1337187" cy="461665"/>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NOM</a:t>
              </a:r>
              <a:endParaRPr/>
            </a:p>
            <a:p>
              <a:pPr indent="0" lvl="0" marL="0" marR="0" rtl="0" algn="l">
                <a:spcBef>
                  <a:spcPts val="0"/>
                </a:spcBef>
                <a:spcAft>
                  <a:spcPts val="0"/>
                </a:spcAft>
                <a:buNone/>
              </a:pPr>
              <a:r>
                <a:t/>
              </a:r>
              <a:endParaRPr sz="1200">
                <a:solidFill>
                  <a:srgbClr val="7F7F7F"/>
                </a:solidFill>
                <a:latin typeface="Calibri"/>
                <a:ea typeface="Calibri"/>
                <a:cs typeface="Calibri"/>
                <a:sym typeface="Calibri"/>
              </a:endParaRPr>
            </a:p>
          </p:txBody>
        </p:sp>
        <p:sp>
          <p:nvSpPr>
            <p:cNvPr id="400" name="Google Shape;400;p25"/>
            <p:cNvSpPr txBox="1"/>
            <p:nvPr/>
          </p:nvSpPr>
          <p:spPr>
            <a:xfrm>
              <a:off x="3175818" y="3895224"/>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NOM</a:t>
              </a:r>
              <a:endParaRPr/>
            </a:p>
          </p:txBody>
        </p:sp>
        <p:sp>
          <p:nvSpPr>
            <p:cNvPr id="401" name="Google Shape;401;p25"/>
            <p:cNvSpPr txBox="1"/>
            <p:nvPr/>
          </p:nvSpPr>
          <p:spPr>
            <a:xfrm>
              <a:off x="3175818" y="4238340"/>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NOM</a:t>
              </a:r>
              <a:endParaRPr/>
            </a:p>
          </p:txBody>
        </p:sp>
        <p:sp>
          <p:nvSpPr>
            <p:cNvPr id="402" name="Google Shape;402;p25"/>
            <p:cNvSpPr txBox="1"/>
            <p:nvPr/>
          </p:nvSpPr>
          <p:spPr>
            <a:xfrm>
              <a:off x="3175818" y="4581456"/>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NOM</a:t>
              </a:r>
              <a:endParaRPr/>
            </a:p>
          </p:txBody>
        </p:sp>
        <p:sp>
          <p:nvSpPr>
            <p:cNvPr id="403" name="Google Shape;403;p25"/>
            <p:cNvSpPr txBox="1"/>
            <p:nvPr/>
          </p:nvSpPr>
          <p:spPr>
            <a:xfrm>
              <a:off x="3175818" y="4924572"/>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NOM</a:t>
              </a:r>
              <a:endParaRPr/>
            </a:p>
          </p:txBody>
        </p:sp>
        <p:sp>
          <p:nvSpPr>
            <p:cNvPr id="404" name="Google Shape;404;p25"/>
            <p:cNvSpPr txBox="1"/>
            <p:nvPr/>
          </p:nvSpPr>
          <p:spPr>
            <a:xfrm>
              <a:off x="3175818" y="5267688"/>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NOM</a:t>
              </a:r>
              <a:endParaRPr/>
            </a:p>
          </p:txBody>
        </p:sp>
        <p:sp>
          <p:nvSpPr>
            <p:cNvPr id="405" name="Google Shape;405;p25"/>
            <p:cNvSpPr txBox="1"/>
            <p:nvPr/>
          </p:nvSpPr>
          <p:spPr>
            <a:xfrm>
              <a:off x="3175818" y="5610804"/>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NOM</a:t>
              </a:r>
              <a:endParaRPr/>
            </a:p>
          </p:txBody>
        </p:sp>
        <p:sp>
          <p:nvSpPr>
            <p:cNvPr id="406" name="Google Shape;406;p25"/>
            <p:cNvSpPr txBox="1"/>
            <p:nvPr/>
          </p:nvSpPr>
          <p:spPr>
            <a:xfrm>
              <a:off x="3175818" y="5953920"/>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NOM</a:t>
              </a:r>
              <a:endParaRPr/>
            </a:p>
          </p:txBody>
        </p:sp>
        <p:sp>
          <p:nvSpPr>
            <p:cNvPr id="407" name="Google Shape;407;p25"/>
            <p:cNvSpPr txBox="1"/>
            <p:nvPr/>
          </p:nvSpPr>
          <p:spPr>
            <a:xfrm>
              <a:off x="3175818" y="6297040"/>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NOM</a:t>
              </a:r>
              <a:endParaRPr/>
            </a:p>
          </p:txBody>
        </p:sp>
        <p:sp>
          <p:nvSpPr>
            <p:cNvPr id="408" name="Google Shape;408;p25"/>
            <p:cNvSpPr txBox="1"/>
            <p:nvPr/>
          </p:nvSpPr>
          <p:spPr>
            <a:xfrm>
              <a:off x="3175817" y="3242048"/>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NOM</a:t>
              </a:r>
              <a:endParaRPr/>
            </a:p>
          </p:txBody>
        </p:sp>
      </p:grpSp>
      <p:grpSp>
        <p:nvGrpSpPr>
          <p:cNvPr id="409" name="Google Shape;409;p25"/>
          <p:cNvGrpSpPr/>
          <p:nvPr/>
        </p:nvGrpSpPr>
        <p:grpSpPr>
          <a:xfrm>
            <a:off x="5514905" y="3242048"/>
            <a:ext cx="1337188" cy="3331991"/>
            <a:chOff x="5514905" y="3230767"/>
            <a:chExt cx="1337188" cy="3331991"/>
          </a:xfrm>
        </p:grpSpPr>
        <p:sp>
          <p:nvSpPr>
            <p:cNvPr id="410" name="Google Shape;410;p25"/>
            <p:cNvSpPr txBox="1"/>
            <p:nvPr/>
          </p:nvSpPr>
          <p:spPr>
            <a:xfrm>
              <a:off x="5514906" y="3540827"/>
              <a:ext cx="1337187" cy="276999"/>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Prénom</a:t>
              </a:r>
              <a:endParaRPr/>
            </a:p>
          </p:txBody>
        </p:sp>
        <p:sp>
          <p:nvSpPr>
            <p:cNvPr id="411" name="Google Shape;411;p25"/>
            <p:cNvSpPr txBox="1"/>
            <p:nvPr/>
          </p:nvSpPr>
          <p:spPr>
            <a:xfrm>
              <a:off x="5514906" y="3883943"/>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Prénom</a:t>
              </a:r>
              <a:endParaRPr/>
            </a:p>
          </p:txBody>
        </p:sp>
        <p:sp>
          <p:nvSpPr>
            <p:cNvPr id="412" name="Google Shape;412;p25"/>
            <p:cNvSpPr txBox="1"/>
            <p:nvPr/>
          </p:nvSpPr>
          <p:spPr>
            <a:xfrm>
              <a:off x="5514906" y="4227059"/>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Prénom</a:t>
              </a:r>
              <a:endParaRPr/>
            </a:p>
          </p:txBody>
        </p:sp>
        <p:sp>
          <p:nvSpPr>
            <p:cNvPr id="413" name="Google Shape;413;p25"/>
            <p:cNvSpPr txBox="1"/>
            <p:nvPr/>
          </p:nvSpPr>
          <p:spPr>
            <a:xfrm>
              <a:off x="5514906" y="4570175"/>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Prénom</a:t>
              </a:r>
              <a:endParaRPr/>
            </a:p>
          </p:txBody>
        </p:sp>
        <p:sp>
          <p:nvSpPr>
            <p:cNvPr id="414" name="Google Shape;414;p25"/>
            <p:cNvSpPr txBox="1"/>
            <p:nvPr/>
          </p:nvSpPr>
          <p:spPr>
            <a:xfrm>
              <a:off x="5514906" y="4913291"/>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Prénom</a:t>
              </a:r>
              <a:endParaRPr/>
            </a:p>
          </p:txBody>
        </p:sp>
        <p:sp>
          <p:nvSpPr>
            <p:cNvPr id="415" name="Google Shape;415;p25"/>
            <p:cNvSpPr txBox="1"/>
            <p:nvPr/>
          </p:nvSpPr>
          <p:spPr>
            <a:xfrm>
              <a:off x="5514906" y="5256407"/>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Prénom</a:t>
              </a:r>
              <a:endParaRPr/>
            </a:p>
          </p:txBody>
        </p:sp>
        <p:sp>
          <p:nvSpPr>
            <p:cNvPr id="416" name="Google Shape;416;p25"/>
            <p:cNvSpPr txBox="1"/>
            <p:nvPr/>
          </p:nvSpPr>
          <p:spPr>
            <a:xfrm>
              <a:off x="5514906" y="5599523"/>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Prénom</a:t>
              </a:r>
              <a:endParaRPr/>
            </a:p>
          </p:txBody>
        </p:sp>
        <p:sp>
          <p:nvSpPr>
            <p:cNvPr id="417" name="Google Shape;417;p25"/>
            <p:cNvSpPr txBox="1"/>
            <p:nvPr/>
          </p:nvSpPr>
          <p:spPr>
            <a:xfrm>
              <a:off x="5514906" y="5942639"/>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Prénom</a:t>
              </a:r>
              <a:endParaRPr/>
            </a:p>
          </p:txBody>
        </p:sp>
        <p:sp>
          <p:nvSpPr>
            <p:cNvPr id="418" name="Google Shape;418;p25"/>
            <p:cNvSpPr txBox="1"/>
            <p:nvPr/>
          </p:nvSpPr>
          <p:spPr>
            <a:xfrm>
              <a:off x="5514906" y="6285759"/>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Prénom</a:t>
              </a:r>
              <a:endParaRPr/>
            </a:p>
          </p:txBody>
        </p:sp>
        <p:sp>
          <p:nvSpPr>
            <p:cNvPr id="419" name="Google Shape;419;p25"/>
            <p:cNvSpPr txBox="1"/>
            <p:nvPr/>
          </p:nvSpPr>
          <p:spPr>
            <a:xfrm>
              <a:off x="5514905" y="3230767"/>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Prénom</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6"/>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426" name="Google Shape;426;p26"/>
          <p:cNvSpPr txBox="1"/>
          <p:nvPr/>
        </p:nvSpPr>
        <p:spPr>
          <a:xfrm>
            <a:off x="696000" y="562724"/>
            <a:ext cx="10800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Sélectionnez le stagiaire pour lequel vous voulez générer ces documents. Vous pouvez rechercher directement son nom et prénom ou vous pouvez rechercher par organisme. N'oubliez pas de cliquer sur la loupe . </a:t>
            </a:r>
            <a:endParaRPr sz="1600">
              <a:solidFill>
                <a:schemeClr val="dk1"/>
              </a:solidFill>
              <a:latin typeface="Calibri"/>
              <a:ea typeface="Calibri"/>
              <a:cs typeface="Calibri"/>
              <a:sym typeface="Calibri"/>
            </a:endParaRPr>
          </a:p>
        </p:txBody>
      </p:sp>
      <p:pic>
        <p:nvPicPr>
          <p:cNvPr id="427" name="Google Shape;427;p26"/>
          <p:cNvPicPr preferRelativeResize="0"/>
          <p:nvPr/>
        </p:nvPicPr>
        <p:blipFill rotWithShape="1">
          <a:blip r:embed="rId3">
            <a:alphaModFix/>
          </a:blip>
          <a:srcRect b="0" l="0" r="0" t="0"/>
          <a:stretch/>
        </p:blipFill>
        <p:spPr>
          <a:xfrm>
            <a:off x="885825" y="1424054"/>
            <a:ext cx="10420350" cy="4617101"/>
          </a:xfrm>
          <a:prstGeom prst="rect">
            <a:avLst/>
          </a:prstGeom>
          <a:noFill/>
          <a:ln>
            <a:noFill/>
          </a:ln>
        </p:spPr>
      </p:pic>
      <p:sp>
        <p:nvSpPr>
          <p:cNvPr id="428" name="Google Shape;428;p26"/>
          <p:cNvSpPr/>
          <p:nvPr/>
        </p:nvSpPr>
        <p:spPr>
          <a:xfrm>
            <a:off x="10266680" y="2591666"/>
            <a:ext cx="283333" cy="237457"/>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 name="Google Shape;429;p26"/>
          <p:cNvSpPr/>
          <p:nvPr/>
        </p:nvSpPr>
        <p:spPr>
          <a:xfrm>
            <a:off x="2733368" y="2449965"/>
            <a:ext cx="7533312" cy="520860"/>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30" name="Google Shape;430;p26"/>
          <p:cNvGrpSpPr/>
          <p:nvPr/>
        </p:nvGrpSpPr>
        <p:grpSpPr>
          <a:xfrm>
            <a:off x="2733368" y="2968262"/>
            <a:ext cx="1337188" cy="2971939"/>
            <a:chOff x="3175817" y="3242048"/>
            <a:chExt cx="1337188" cy="3331991"/>
          </a:xfrm>
        </p:grpSpPr>
        <p:sp>
          <p:nvSpPr>
            <p:cNvPr id="431" name="Google Shape;431;p26"/>
            <p:cNvSpPr txBox="1"/>
            <p:nvPr/>
          </p:nvSpPr>
          <p:spPr>
            <a:xfrm>
              <a:off x="3175818" y="3552108"/>
              <a:ext cx="1337187" cy="461665"/>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NOM</a:t>
              </a:r>
              <a:endParaRPr/>
            </a:p>
            <a:p>
              <a:pPr indent="0" lvl="0" marL="0" marR="0" rtl="0" algn="l">
                <a:spcBef>
                  <a:spcPts val="0"/>
                </a:spcBef>
                <a:spcAft>
                  <a:spcPts val="0"/>
                </a:spcAft>
                <a:buNone/>
              </a:pPr>
              <a:r>
                <a:t/>
              </a:r>
              <a:endParaRPr sz="1200">
                <a:solidFill>
                  <a:srgbClr val="7F7F7F"/>
                </a:solidFill>
                <a:latin typeface="Calibri"/>
                <a:ea typeface="Calibri"/>
                <a:cs typeface="Calibri"/>
                <a:sym typeface="Calibri"/>
              </a:endParaRPr>
            </a:p>
          </p:txBody>
        </p:sp>
        <p:sp>
          <p:nvSpPr>
            <p:cNvPr id="432" name="Google Shape;432;p26"/>
            <p:cNvSpPr txBox="1"/>
            <p:nvPr/>
          </p:nvSpPr>
          <p:spPr>
            <a:xfrm>
              <a:off x="3175818" y="3895224"/>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NOM</a:t>
              </a:r>
              <a:endParaRPr/>
            </a:p>
          </p:txBody>
        </p:sp>
        <p:sp>
          <p:nvSpPr>
            <p:cNvPr id="433" name="Google Shape;433;p26"/>
            <p:cNvSpPr txBox="1"/>
            <p:nvPr/>
          </p:nvSpPr>
          <p:spPr>
            <a:xfrm>
              <a:off x="3175818" y="4238340"/>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NOM</a:t>
              </a:r>
              <a:endParaRPr/>
            </a:p>
          </p:txBody>
        </p:sp>
        <p:sp>
          <p:nvSpPr>
            <p:cNvPr id="434" name="Google Shape;434;p26"/>
            <p:cNvSpPr txBox="1"/>
            <p:nvPr/>
          </p:nvSpPr>
          <p:spPr>
            <a:xfrm>
              <a:off x="3175818" y="4581456"/>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NOM</a:t>
              </a:r>
              <a:endParaRPr/>
            </a:p>
          </p:txBody>
        </p:sp>
        <p:sp>
          <p:nvSpPr>
            <p:cNvPr id="435" name="Google Shape;435;p26"/>
            <p:cNvSpPr txBox="1"/>
            <p:nvPr/>
          </p:nvSpPr>
          <p:spPr>
            <a:xfrm>
              <a:off x="3175818" y="4924572"/>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NOM</a:t>
              </a:r>
              <a:endParaRPr/>
            </a:p>
          </p:txBody>
        </p:sp>
        <p:sp>
          <p:nvSpPr>
            <p:cNvPr id="436" name="Google Shape;436;p26"/>
            <p:cNvSpPr txBox="1"/>
            <p:nvPr/>
          </p:nvSpPr>
          <p:spPr>
            <a:xfrm>
              <a:off x="3175818" y="5267688"/>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NOM</a:t>
              </a:r>
              <a:endParaRPr/>
            </a:p>
          </p:txBody>
        </p:sp>
        <p:sp>
          <p:nvSpPr>
            <p:cNvPr id="437" name="Google Shape;437;p26"/>
            <p:cNvSpPr txBox="1"/>
            <p:nvPr/>
          </p:nvSpPr>
          <p:spPr>
            <a:xfrm>
              <a:off x="3175818" y="5610804"/>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NOM</a:t>
              </a:r>
              <a:endParaRPr/>
            </a:p>
          </p:txBody>
        </p:sp>
        <p:sp>
          <p:nvSpPr>
            <p:cNvPr id="438" name="Google Shape;438;p26"/>
            <p:cNvSpPr txBox="1"/>
            <p:nvPr/>
          </p:nvSpPr>
          <p:spPr>
            <a:xfrm>
              <a:off x="3175818" y="5953920"/>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NOM</a:t>
              </a:r>
              <a:endParaRPr/>
            </a:p>
          </p:txBody>
        </p:sp>
        <p:sp>
          <p:nvSpPr>
            <p:cNvPr id="439" name="Google Shape;439;p26"/>
            <p:cNvSpPr txBox="1"/>
            <p:nvPr/>
          </p:nvSpPr>
          <p:spPr>
            <a:xfrm>
              <a:off x="3175818" y="6297040"/>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NOM</a:t>
              </a:r>
              <a:endParaRPr/>
            </a:p>
          </p:txBody>
        </p:sp>
        <p:sp>
          <p:nvSpPr>
            <p:cNvPr id="440" name="Google Shape;440;p26"/>
            <p:cNvSpPr txBox="1"/>
            <p:nvPr/>
          </p:nvSpPr>
          <p:spPr>
            <a:xfrm>
              <a:off x="3175817" y="3242048"/>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NOM</a:t>
              </a:r>
              <a:endParaRPr/>
            </a:p>
          </p:txBody>
        </p:sp>
      </p:grpSp>
      <p:grpSp>
        <p:nvGrpSpPr>
          <p:cNvPr id="441" name="Google Shape;441;p26"/>
          <p:cNvGrpSpPr/>
          <p:nvPr/>
        </p:nvGrpSpPr>
        <p:grpSpPr>
          <a:xfrm>
            <a:off x="4856144" y="2968262"/>
            <a:ext cx="1337188" cy="2971939"/>
            <a:chOff x="5514905" y="3230767"/>
            <a:chExt cx="1337188" cy="3331991"/>
          </a:xfrm>
        </p:grpSpPr>
        <p:sp>
          <p:nvSpPr>
            <p:cNvPr id="442" name="Google Shape;442;p26"/>
            <p:cNvSpPr txBox="1"/>
            <p:nvPr/>
          </p:nvSpPr>
          <p:spPr>
            <a:xfrm>
              <a:off x="5514906" y="3540827"/>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Prénom</a:t>
              </a:r>
              <a:endParaRPr/>
            </a:p>
          </p:txBody>
        </p:sp>
        <p:sp>
          <p:nvSpPr>
            <p:cNvPr id="443" name="Google Shape;443;p26"/>
            <p:cNvSpPr txBox="1"/>
            <p:nvPr/>
          </p:nvSpPr>
          <p:spPr>
            <a:xfrm>
              <a:off x="5514906" y="3883943"/>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Prénom</a:t>
              </a:r>
              <a:endParaRPr/>
            </a:p>
          </p:txBody>
        </p:sp>
        <p:sp>
          <p:nvSpPr>
            <p:cNvPr id="444" name="Google Shape;444;p26"/>
            <p:cNvSpPr txBox="1"/>
            <p:nvPr/>
          </p:nvSpPr>
          <p:spPr>
            <a:xfrm>
              <a:off x="5514906" y="4227059"/>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Prénom</a:t>
              </a:r>
              <a:endParaRPr/>
            </a:p>
          </p:txBody>
        </p:sp>
        <p:sp>
          <p:nvSpPr>
            <p:cNvPr id="445" name="Google Shape;445;p26"/>
            <p:cNvSpPr txBox="1"/>
            <p:nvPr/>
          </p:nvSpPr>
          <p:spPr>
            <a:xfrm>
              <a:off x="5514906" y="4570175"/>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Prénom</a:t>
              </a:r>
              <a:endParaRPr/>
            </a:p>
          </p:txBody>
        </p:sp>
        <p:sp>
          <p:nvSpPr>
            <p:cNvPr id="446" name="Google Shape;446;p26"/>
            <p:cNvSpPr txBox="1"/>
            <p:nvPr/>
          </p:nvSpPr>
          <p:spPr>
            <a:xfrm>
              <a:off x="5514906" y="4913291"/>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Prénom</a:t>
              </a:r>
              <a:endParaRPr/>
            </a:p>
          </p:txBody>
        </p:sp>
        <p:sp>
          <p:nvSpPr>
            <p:cNvPr id="447" name="Google Shape;447;p26"/>
            <p:cNvSpPr txBox="1"/>
            <p:nvPr/>
          </p:nvSpPr>
          <p:spPr>
            <a:xfrm>
              <a:off x="5514906" y="5256407"/>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Prénom</a:t>
              </a:r>
              <a:endParaRPr/>
            </a:p>
          </p:txBody>
        </p:sp>
        <p:sp>
          <p:nvSpPr>
            <p:cNvPr id="448" name="Google Shape;448;p26"/>
            <p:cNvSpPr txBox="1"/>
            <p:nvPr/>
          </p:nvSpPr>
          <p:spPr>
            <a:xfrm>
              <a:off x="5514906" y="5599523"/>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Prénom</a:t>
              </a:r>
              <a:endParaRPr/>
            </a:p>
          </p:txBody>
        </p:sp>
        <p:sp>
          <p:nvSpPr>
            <p:cNvPr id="449" name="Google Shape;449;p26"/>
            <p:cNvSpPr txBox="1"/>
            <p:nvPr/>
          </p:nvSpPr>
          <p:spPr>
            <a:xfrm>
              <a:off x="5514906" y="5942639"/>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Prénom</a:t>
              </a:r>
              <a:endParaRPr/>
            </a:p>
          </p:txBody>
        </p:sp>
        <p:sp>
          <p:nvSpPr>
            <p:cNvPr id="450" name="Google Shape;450;p26"/>
            <p:cNvSpPr txBox="1"/>
            <p:nvPr/>
          </p:nvSpPr>
          <p:spPr>
            <a:xfrm>
              <a:off x="5514906" y="6285759"/>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Prénom</a:t>
              </a:r>
              <a:endParaRPr/>
            </a:p>
          </p:txBody>
        </p:sp>
        <p:sp>
          <p:nvSpPr>
            <p:cNvPr id="451" name="Google Shape;451;p26"/>
            <p:cNvSpPr txBox="1"/>
            <p:nvPr/>
          </p:nvSpPr>
          <p:spPr>
            <a:xfrm>
              <a:off x="5514905" y="3230767"/>
              <a:ext cx="1337187"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Prénom</a:t>
              </a:r>
              <a:endParaRPr/>
            </a:p>
          </p:txBody>
        </p:sp>
      </p:grpSp>
      <p:grpSp>
        <p:nvGrpSpPr>
          <p:cNvPr id="452" name="Google Shape;452;p26"/>
          <p:cNvGrpSpPr/>
          <p:nvPr/>
        </p:nvGrpSpPr>
        <p:grpSpPr>
          <a:xfrm>
            <a:off x="7019770" y="3022285"/>
            <a:ext cx="1976746" cy="3001872"/>
            <a:chOff x="5514905" y="3230767"/>
            <a:chExt cx="1337188" cy="3365550"/>
          </a:xfrm>
        </p:grpSpPr>
        <p:sp>
          <p:nvSpPr>
            <p:cNvPr id="453" name="Google Shape;453;p26"/>
            <p:cNvSpPr txBox="1"/>
            <p:nvPr/>
          </p:nvSpPr>
          <p:spPr>
            <a:xfrm>
              <a:off x="5514906" y="3540827"/>
              <a:ext cx="1337187" cy="310558"/>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Structure</a:t>
              </a:r>
              <a:endParaRPr/>
            </a:p>
          </p:txBody>
        </p:sp>
        <p:sp>
          <p:nvSpPr>
            <p:cNvPr id="454" name="Google Shape;454;p26"/>
            <p:cNvSpPr txBox="1"/>
            <p:nvPr/>
          </p:nvSpPr>
          <p:spPr>
            <a:xfrm>
              <a:off x="5514906" y="3883943"/>
              <a:ext cx="1337187" cy="310558"/>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Structure</a:t>
              </a:r>
              <a:endParaRPr/>
            </a:p>
          </p:txBody>
        </p:sp>
        <p:sp>
          <p:nvSpPr>
            <p:cNvPr id="455" name="Google Shape;455;p26"/>
            <p:cNvSpPr txBox="1"/>
            <p:nvPr/>
          </p:nvSpPr>
          <p:spPr>
            <a:xfrm>
              <a:off x="5514906" y="4227059"/>
              <a:ext cx="1337187" cy="310558"/>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Structure</a:t>
              </a:r>
              <a:endParaRPr/>
            </a:p>
          </p:txBody>
        </p:sp>
        <p:sp>
          <p:nvSpPr>
            <p:cNvPr id="456" name="Google Shape;456;p26"/>
            <p:cNvSpPr txBox="1"/>
            <p:nvPr/>
          </p:nvSpPr>
          <p:spPr>
            <a:xfrm>
              <a:off x="5514906" y="4570175"/>
              <a:ext cx="1337187" cy="310558"/>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Structure</a:t>
              </a:r>
              <a:endParaRPr/>
            </a:p>
          </p:txBody>
        </p:sp>
        <p:sp>
          <p:nvSpPr>
            <p:cNvPr id="457" name="Google Shape;457;p26"/>
            <p:cNvSpPr txBox="1"/>
            <p:nvPr/>
          </p:nvSpPr>
          <p:spPr>
            <a:xfrm>
              <a:off x="5514906" y="4913291"/>
              <a:ext cx="1337187" cy="310558"/>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Structure</a:t>
              </a:r>
              <a:endParaRPr/>
            </a:p>
          </p:txBody>
        </p:sp>
        <p:sp>
          <p:nvSpPr>
            <p:cNvPr id="458" name="Google Shape;458;p26"/>
            <p:cNvSpPr txBox="1"/>
            <p:nvPr/>
          </p:nvSpPr>
          <p:spPr>
            <a:xfrm>
              <a:off x="5514906" y="5256407"/>
              <a:ext cx="1337187" cy="310558"/>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Structure</a:t>
              </a:r>
              <a:endParaRPr/>
            </a:p>
          </p:txBody>
        </p:sp>
        <p:sp>
          <p:nvSpPr>
            <p:cNvPr id="459" name="Google Shape;459;p26"/>
            <p:cNvSpPr txBox="1"/>
            <p:nvPr/>
          </p:nvSpPr>
          <p:spPr>
            <a:xfrm>
              <a:off x="5514906" y="5599523"/>
              <a:ext cx="1337187" cy="310558"/>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Structure</a:t>
              </a:r>
              <a:endParaRPr/>
            </a:p>
          </p:txBody>
        </p:sp>
        <p:sp>
          <p:nvSpPr>
            <p:cNvPr id="460" name="Google Shape;460;p26"/>
            <p:cNvSpPr txBox="1"/>
            <p:nvPr/>
          </p:nvSpPr>
          <p:spPr>
            <a:xfrm>
              <a:off x="5514906" y="5942640"/>
              <a:ext cx="1337187" cy="310558"/>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Structure</a:t>
              </a:r>
              <a:endParaRPr/>
            </a:p>
          </p:txBody>
        </p:sp>
        <p:sp>
          <p:nvSpPr>
            <p:cNvPr id="461" name="Google Shape;461;p26"/>
            <p:cNvSpPr txBox="1"/>
            <p:nvPr/>
          </p:nvSpPr>
          <p:spPr>
            <a:xfrm>
              <a:off x="5514906" y="6285759"/>
              <a:ext cx="1337187" cy="310558"/>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Structure</a:t>
              </a:r>
              <a:endParaRPr/>
            </a:p>
          </p:txBody>
        </p:sp>
        <p:sp>
          <p:nvSpPr>
            <p:cNvPr id="462" name="Google Shape;462;p26"/>
            <p:cNvSpPr txBox="1"/>
            <p:nvPr/>
          </p:nvSpPr>
          <p:spPr>
            <a:xfrm>
              <a:off x="5514905" y="3230767"/>
              <a:ext cx="1337187" cy="310558"/>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Calibri"/>
                  <a:ea typeface="Calibri"/>
                  <a:cs typeface="Calibri"/>
                  <a:sym typeface="Calibri"/>
                </a:rPr>
                <a:t>Structure</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27"/>
          <p:cNvSpPr txBox="1"/>
          <p:nvPr>
            <p:ph idx="12" type="sldNum"/>
          </p:nvPr>
        </p:nvSpPr>
        <p:spPr>
          <a:xfrm>
            <a:off x="11353800" y="6236575"/>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468" name="Google Shape;468;p27"/>
          <p:cNvSpPr txBox="1"/>
          <p:nvPr/>
        </p:nvSpPr>
        <p:spPr>
          <a:xfrm>
            <a:off x="696000" y="277462"/>
            <a:ext cx="10800000" cy="83099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a:pPr>
            <a:r>
              <a:rPr lang="fr-FR" sz="1600">
                <a:solidFill>
                  <a:schemeClr val="dk1"/>
                </a:solidFill>
                <a:latin typeface="Calibri"/>
                <a:ea typeface="Calibri"/>
                <a:cs typeface="Calibri"/>
                <a:sym typeface="Calibri"/>
              </a:rPr>
              <a:t>Sélectionnez le stagiaire pour lequel vous voulez générer ces documents. Vous pouvez rechercher directement son nom et prénom ou vous pouvez rechercher par organisme. N'oubliez pas de cliquer sur la loupe et de cliquer sur le nom de votre stagiaire.</a:t>
            </a:r>
            <a:endParaRPr sz="1600">
              <a:solidFill>
                <a:schemeClr val="dk1"/>
              </a:solidFill>
              <a:latin typeface="Calibri"/>
              <a:ea typeface="Calibri"/>
              <a:cs typeface="Calibri"/>
              <a:sym typeface="Calibri"/>
            </a:endParaRPr>
          </a:p>
        </p:txBody>
      </p:sp>
      <p:sp>
        <p:nvSpPr>
          <p:cNvPr id="469" name="Google Shape;469;p27"/>
          <p:cNvSpPr txBox="1"/>
          <p:nvPr/>
        </p:nvSpPr>
        <p:spPr>
          <a:xfrm>
            <a:off x="696000" y="3719468"/>
            <a:ext cx="10800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2. Vous arriverez sur cette page où vous pourrez directement générer un CV, en cliquant sur "Curriculum vitae". </a:t>
            </a:r>
            <a:endParaRPr/>
          </a:p>
        </p:txBody>
      </p:sp>
      <p:pic>
        <p:nvPicPr>
          <p:cNvPr id="470" name="Google Shape;470;p27"/>
          <p:cNvPicPr preferRelativeResize="0"/>
          <p:nvPr/>
        </p:nvPicPr>
        <p:blipFill rotWithShape="1">
          <a:blip r:embed="rId3">
            <a:alphaModFix/>
          </a:blip>
          <a:srcRect b="9464" l="0" r="0" t="15303"/>
          <a:stretch/>
        </p:blipFill>
        <p:spPr>
          <a:xfrm>
            <a:off x="696000" y="4306528"/>
            <a:ext cx="10800000" cy="2135464"/>
          </a:xfrm>
          <a:prstGeom prst="rect">
            <a:avLst/>
          </a:prstGeom>
          <a:noFill/>
          <a:ln>
            <a:noFill/>
          </a:ln>
        </p:spPr>
      </p:pic>
      <p:sp>
        <p:nvSpPr>
          <p:cNvPr id="471" name="Google Shape;471;p27"/>
          <p:cNvSpPr/>
          <p:nvPr/>
        </p:nvSpPr>
        <p:spPr>
          <a:xfrm>
            <a:off x="9294812" y="4306528"/>
            <a:ext cx="2360296" cy="512655"/>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72" name="Google Shape;472;p27"/>
          <p:cNvPicPr preferRelativeResize="0"/>
          <p:nvPr/>
        </p:nvPicPr>
        <p:blipFill rotWithShape="1">
          <a:blip r:embed="rId4">
            <a:alphaModFix/>
          </a:blip>
          <a:srcRect b="0" l="0" r="0" t="1952"/>
          <a:stretch/>
        </p:blipFill>
        <p:spPr>
          <a:xfrm>
            <a:off x="696000" y="1435510"/>
            <a:ext cx="10699587" cy="1768330"/>
          </a:xfrm>
          <a:prstGeom prst="rect">
            <a:avLst/>
          </a:prstGeom>
          <a:noFill/>
          <a:ln>
            <a:noFill/>
          </a:ln>
        </p:spPr>
      </p:pic>
      <p:sp>
        <p:nvSpPr>
          <p:cNvPr id="473" name="Google Shape;473;p27"/>
          <p:cNvSpPr/>
          <p:nvPr/>
        </p:nvSpPr>
        <p:spPr>
          <a:xfrm>
            <a:off x="785411" y="2682596"/>
            <a:ext cx="9004935" cy="520860"/>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 name="Google Shape;474;p27"/>
          <p:cNvSpPr/>
          <p:nvPr/>
        </p:nvSpPr>
        <p:spPr>
          <a:xfrm>
            <a:off x="10010753" y="2773749"/>
            <a:ext cx="363794" cy="338554"/>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28"/>
          <p:cNvPicPr preferRelativeResize="0"/>
          <p:nvPr/>
        </p:nvPicPr>
        <p:blipFill rotWithShape="1">
          <a:blip r:embed="rId3">
            <a:alphaModFix/>
          </a:blip>
          <a:srcRect b="0" l="0" r="0" t="0"/>
          <a:stretch/>
        </p:blipFill>
        <p:spPr>
          <a:xfrm>
            <a:off x="909400" y="682462"/>
            <a:ext cx="10586600" cy="2000880"/>
          </a:xfrm>
          <a:prstGeom prst="rect">
            <a:avLst/>
          </a:prstGeom>
          <a:noFill/>
          <a:ln>
            <a:noFill/>
          </a:ln>
        </p:spPr>
      </p:pic>
      <p:pic>
        <p:nvPicPr>
          <p:cNvPr id="480" name="Google Shape;480;p28"/>
          <p:cNvPicPr preferRelativeResize="0"/>
          <p:nvPr/>
        </p:nvPicPr>
        <p:blipFill rotWithShape="1">
          <a:blip r:embed="rId4">
            <a:alphaModFix/>
          </a:blip>
          <a:srcRect b="0" l="0" r="0" t="0"/>
          <a:stretch/>
        </p:blipFill>
        <p:spPr>
          <a:xfrm>
            <a:off x="909400" y="3135842"/>
            <a:ext cx="10552840" cy="3544517"/>
          </a:xfrm>
          <a:prstGeom prst="rect">
            <a:avLst/>
          </a:prstGeom>
          <a:noFill/>
          <a:ln>
            <a:noFill/>
          </a:ln>
        </p:spPr>
      </p:pic>
      <p:sp>
        <p:nvSpPr>
          <p:cNvPr id="481" name="Google Shape;481;p28"/>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482" name="Google Shape;482;p28"/>
          <p:cNvSpPr txBox="1"/>
          <p:nvPr/>
        </p:nvSpPr>
        <p:spPr>
          <a:xfrm>
            <a:off x="909400" y="262027"/>
            <a:ext cx="10800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Si vous souhaitez générer un certificat ou un passeport de compétences, cliquez sur l'onglet « soft skills »</a:t>
            </a:r>
            <a:endParaRPr sz="1600">
              <a:solidFill>
                <a:schemeClr val="dk1"/>
              </a:solidFill>
              <a:latin typeface="Calibri"/>
              <a:ea typeface="Calibri"/>
              <a:cs typeface="Calibri"/>
              <a:sym typeface="Calibri"/>
            </a:endParaRPr>
          </a:p>
        </p:txBody>
      </p:sp>
      <p:sp>
        <p:nvSpPr>
          <p:cNvPr id="483" name="Google Shape;483;p28"/>
          <p:cNvSpPr txBox="1"/>
          <p:nvPr/>
        </p:nvSpPr>
        <p:spPr>
          <a:xfrm>
            <a:off x="909400" y="2742193"/>
            <a:ext cx="10800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Vous arriverez sur cette page où vous pourrez générer le certificat et le passeport « soft skills »</a:t>
            </a:r>
            <a:endParaRPr sz="1600">
              <a:solidFill>
                <a:schemeClr val="dk1"/>
              </a:solidFill>
              <a:latin typeface="Calibri"/>
              <a:ea typeface="Calibri"/>
              <a:cs typeface="Calibri"/>
              <a:sym typeface="Calibri"/>
            </a:endParaRPr>
          </a:p>
        </p:txBody>
      </p:sp>
      <p:sp>
        <p:nvSpPr>
          <p:cNvPr id="484" name="Google Shape;484;p28"/>
          <p:cNvSpPr/>
          <p:nvPr/>
        </p:nvSpPr>
        <p:spPr>
          <a:xfrm>
            <a:off x="6335481" y="1742047"/>
            <a:ext cx="2360296" cy="520860"/>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 name="Google Shape;485;p28"/>
          <p:cNvSpPr/>
          <p:nvPr/>
        </p:nvSpPr>
        <p:spPr>
          <a:xfrm>
            <a:off x="7922364" y="5000201"/>
            <a:ext cx="3360235" cy="546793"/>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29"/>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491" name="Google Shape;491;p29"/>
          <p:cNvSpPr txBox="1"/>
          <p:nvPr/>
        </p:nvSpPr>
        <p:spPr>
          <a:xfrm>
            <a:off x="852407" y="2485812"/>
            <a:ext cx="7005234" cy="1754326"/>
          </a:xfrm>
          <a:prstGeom prst="rect">
            <a:avLst/>
          </a:prstGeom>
          <a:noFill/>
          <a:ln>
            <a:noFill/>
          </a:ln>
        </p:spPr>
        <p:txBody>
          <a:bodyPr anchorCtr="0" anchor="t" bIns="45700" lIns="91425" spcFirstLastPara="1" rIns="91425" wrap="square" tIns="45700">
            <a:spAutoFit/>
          </a:bodyPr>
          <a:lstStyle/>
          <a:p>
            <a:pPr indent="-285750" lvl="1" marL="742950" marR="0" rtl="0" algn="l">
              <a:spcBef>
                <a:spcPts val="0"/>
              </a:spcBef>
              <a:spcAft>
                <a:spcPts val="0"/>
              </a:spcAft>
              <a:buClr>
                <a:schemeClr val="dk1"/>
              </a:buClr>
              <a:buSzPts val="1800"/>
              <a:buFont typeface="Arial"/>
              <a:buChar char="•"/>
            </a:pPr>
            <a:r>
              <a:rPr b="0" i="0" lang="fr-FR" sz="1800" u="sng" cap="none" strike="noStrike">
                <a:solidFill>
                  <a:schemeClr val="dk1"/>
                </a:solidFill>
                <a:latin typeface="Calibri"/>
                <a:ea typeface="Calibri"/>
                <a:cs typeface="Calibri"/>
                <a:sym typeface="Calibri"/>
                <a:hlinkClick action="ppaction://hlinksldjump" r:id="rId3">
                  <a:extLst>
                    <a:ext uri="{A12FA001-AC4F-418D-AE19-62706E023703}">
                      <ahyp:hlinkClr val="tx"/>
                    </a:ext>
                  </a:extLst>
                </a:hlinkClick>
              </a:rPr>
              <a:t>Accéder à MOBITRAIN</a:t>
            </a:r>
            <a:endParaRPr b="0" i="0" sz="18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fr-FR" sz="1800" u="sng" cap="none" strike="noStrike">
                <a:solidFill>
                  <a:schemeClr val="dk1"/>
                </a:solidFill>
                <a:latin typeface="Calibri"/>
                <a:ea typeface="Calibri"/>
                <a:cs typeface="Calibri"/>
                <a:sym typeface="Calibri"/>
                <a:hlinkClick action="ppaction://hlinksldjump" r:id="rId4">
                  <a:extLst>
                    <a:ext uri="{A12FA001-AC4F-418D-AE19-62706E023703}">
                      <ahyp:hlinkClr val="tx"/>
                    </a:ext>
                  </a:extLst>
                </a:hlinkClick>
              </a:rPr>
              <a:t>Accéder au module soft skills</a:t>
            </a:r>
            <a:endParaRPr b="0" i="0" sz="18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fr-FR" sz="1800" u="sng" cap="none" strike="noStrike">
                <a:solidFill>
                  <a:schemeClr val="dk1"/>
                </a:solidFill>
                <a:latin typeface="Calibri"/>
                <a:ea typeface="Calibri"/>
                <a:cs typeface="Calibri"/>
                <a:sym typeface="Calibri"/>
                <a:hlinkClick action="ppaction://hlinksldjump" r:id="rId5">
                  <a:extLst>
                    <a:ext uri="{A12FA001-AC4F-418D-AE19-62706E023703}">
                      <ahyp:hlinkClr val="tx"/>
                    </a:ext>
                  </a:extLst>
                </a:hlinkClick>
              </a:rPr>
              <a:t>Garder la trace d'une formation ou d'une consolidation dans une situation de travail</a:t>
            </a:r>
            <a:endParaRPr b="0" i="0" sz="18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fr-FR" sz="1800" u="sng" cap="none" strike="noStrike">
                <a:solidFill>
                  <a:schemeClr val="dk1"/>
                </a:solidFill>
                <a:latin typeface="Calibri"/>
                <a:ea typeface="Calibri"/>
                <a:cs typeface="Calibri"/>
                <a:sym typeface="Calibri"/>
                <a:hlinkClick action="ppaction://hlinksldjump" r:id="rId6">
                  <a:extLst>
                    <a:ext uri="{A12FA001-AC4F-418D-AE19-62706E023703}">
                      <ahyp:hlinkClr val="tx"/>
                    </a:ext>
                  </a:extLst>
                </a:hlinkClick>
              </a:rPr>
              <a:t>Générer une attestation de formation</a:t>
            </a:r>
            <a:endParaRPr b="0" i="0" sz="1800" u="none" cap="none" strike="noStrike">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
        <p:nvSpPr>
          <p:cNvPr id="492" name="Google Shape;492;p29"/>
          <p:cNvSpPr txBox="1"/>
          <p:nvPr/>
        </p:nvSpPr>
        <p:spPr>
          <a:xfrm>
            <a:off x="852407" y="1162373"/>
            <a:ext cx="10771322"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000">
                <a:solidFill>
                  <a:schemeClr val="dk1"/>
                </a:solidFill>
                <a:latin typeface="Calibri"/>
                <a:ea typeface="Calibri"/>
                <a:cs typeface="Calibri"/>
                <a:sym typeface="Calibri"/>
              </a:rPr>
              <a:t>Sur Mobitrain, il est possible de garder une trace de toutes les formations et consolidations suivies par chaque stagiaire. Il est également possible de générer des attestations de formation. </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fr-FR" sz="2000">
                <a:solidFill>
                  <a:schemeClr val="dk1"/>
                </a:solidFill>
                <a:latin typeface="Calibri"/>
                <a:ea typeface="Calibri"/>
                <a:cs typeface="Calibri"/>
                <a:sym typeface="Calibri"/>
              </a:rPr>
              <a:t>Dans les pages qui suivent, vous apprendrez à : </a:t>
            </a:r>
            <a:endParaRPr/>
          </a:p>
        </p:txBody>
      </p:sp>
      <p:pic>
        <p:nvPicPr>
          <p:cNvPr id="493" name="Google Shape;493;p29"/>
          <p:cNvPicPr preferRelativeResize="0"/>
          <p:nvPr/>
        </p:nvPicPr>
        <p:blipFill rotWithShape="1">
          <a:blip r:embed="rId7">
            <a:alphaModFix/>
          </a:blip>
          <a:srcRect b="0" l="0" r="0" t="0"/>
          <a:stretch/>
        </p:blipFill>
        <p:spPr>
          <a:xfrm>
            <a:off x="4855113" y="245468"/>
            <a:ext cx="2481774" cy="8825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3"/>
          <p:cNvPicPr preferRelativeResize="0"/>
          <p:nvPr/>
        </p:nvPicPr>
        <p:blipFill rotWithShape="1">
          <a:blip r:embed="rId3">
            <a:alphaModFix/>
          </a:blip>
          <a:srcRect b="5376" l="0" r="807" t="8172"/>
          <a:stretch/>
        </p:blipFill>
        <p:spPr>
          <a:xfrm>
            <a:off x="605051" y="1563365"/>
            <a:ext cx="10800000" cy="5294635"/>
          </a:xfrm>
          <a:prstGeom prst="rect">
            <a:avLst/>
          </a:prstGeom>
          <a:noFill/>
          <a:ln>
            <a:noFill/>
          </a:ln>
        </p:spPr>
      </p:pic>
      <p:sp>
        <p:nvSpPr>
          <p:cNvPr id="86" name="Google Shape;86;p3"/>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sz="1400"/>
              <a:t>‹#›</a:t>
            </a:fld>
            <a:endParaRPr sz="1400"/>
          </a:p>
        </p:txBody>
      </p:sp>
      <p:sp>
        <p:nvSpPr>
          <p:cNvPr id="87" name="Google Shape;87;p3"/>
          <p:cNvSpPr txBox="1"/>
          <p:nvPr>
            <p:ph type="title"/>
          </p:nvPr>
        </p:nvSpPr>
        <p:spPr>
          <a:xfrm>
            <a:off x="838200" y="-101328"/>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rPr lang="fr-FR" sz="2800"/>
              <a:t>La plateforme est divisée en 3 parties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0"/>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pic>
        <p:nvPicPr>
          <p:cNvPr id="499" name="Google Shape;499;p30"/>
          <p:cNvPicPr preferRelativeResize="0"/>
          <p:nvPr/>
        </p:nvPicPr>
        <p:blipFill rotWithShape="1">
          <a:blip r:embed="rId3">
            <a:alphaModFix/>
          </a:blip>
          <a:srcRect b="5066" l="0" r="0" t="8296"/>
          <a:stretch/>
        </p:blipFill>
        <p:spPr>
          <a:xfrm>
            <a:off x="605051" y="1533798"/>
            <a:ext cx="10800000" cy="5263242"/>
          </a:xfrm>
          <a:prstGeom prst="rect">
            <a:avLst/>
          </a:prstGeom>
          <a:noFill/>
          <a:ln>
            <a:noFill/>
          </a:ln>
        </p:spPr>
      </p:pic>
      <p:sp>
        <p:nvSpPr>
          <p:cNvPr id="500" name="Google Shape;500;p30"/>
          <p:cNvSpPr txBox="1"/>
          <p:nvPr/>
        </p:nvSpPr>
        <p:spPr>
          <a:xfrm>
            <a:off x="605051" y="1053694"/>
            <a:ext cx="75912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Après vous être authentifier, vous pouvez accéder à MOBITRAIN</a:t>
            </a:r>
            <a:endParaRPr/>
          </a:p>
        </p:txBody>
      </p:sp>
      <p:sp>
        <p:nvSpPr>
          <p:cNvPr id="501" name="Google Shape;501;p30"/>
          <p:cNvSpPr txBox="1"/>
          <p:nvPr>
            <p:ph type="title"/>
          </p:nvPr>
        </p:nvSpPr>
        <p:spPr>
          <a:xfrm>
            <a:off x="605051" y="396240"/>
            <a:ext cx="10515600" cy="495689"/>
          </a:xfrm>
          <a:prstGeom prst="rect">
            <a:avLst/>
          </a:prstGeom>
          <a:solidFill>
            <a:srgbClr val="E99300"/>
          </a:solidFill>
          <a:ln cap="flat" cmpd="sng" w="9525">
            <a:solidFill>
              <a:srgbClr val="E99300"/>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000"/>
              <a:buFont typeface="Calibri"/>
              <a:buNone/>
            </a:pPr>
            <a:r>
              <a:rPr b="1" lang="fr-FR" sz="2000">
                <a:solidFill>
                  <a:srgbClr val="FFFFFF"/>
                </a:solidFill>
                <a:latin typeface="Calibri"/>
                <a:ea typeface="Calibri"/>
                <a:cs typeface="Calibri"/>
                <a:sym typeface="Calibri"/>
              </a:rPr>
              <a:t>ACCEDER A MOBITRAIN</a:t>
            </a:r>
            <a:endParaRPr sz="5400"/>
          </a:p>
        </p:txBody>
      </p:sp>
      <p:sp>
        <p:nvSpPr>
          <p:cNvPr id="502" name="Google Shape;502;p30"/>
          <p:cNvSpPr/>
          <p:nvPr/>
        </p:nvSpPr>
        <p:spPr>
          <a:xfrm>
            <a:off x="7513320" y="3507399"/>
            <a:ext cx="2179320" cy="520860"/>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1"/>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508" name="Google Shape;508;p31"/>
          <p:cNvSpPr txBox="1"/>
          <p:nvPr>
            <p:ph type="title"/>
          </p:nvPr>
        </p:nvSpPr>
        <p:spPr>
          <a:xfrm>
            <a:off x="605052" y="524085"/>
            <a:ext cx="10515600" cy="396000"/>
          </a:xfrm>
          <a:prstGeom prst="rect">
            <a:avLst/>
          </a:prstGeom>
          <a:solidFill>
            <a:srgbClr val="E99300"/>
          </a:solidFill>
          <a:ln cap="flat" cmpd="sng" w="9525">
            <a:solidFill>
              <a:srgbClr val="E99300"/>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000"/>
              <a:buFont typeface="Calibri"/>
              <a:buNone/>
            </a:pPr>
            <a:r>
              <a:rPr b="1" lang="fr-FR" sz="2000">
                <a:solidFill>
                  <a:srgbClr val="FFFFFF"/>
                </a:solidFill>
                <a:latin typeface="Calibri"/>
                <a:ea typeface="Calibri"/>
                <a:cs typeface="Calibri"/>
                <a:sym typeface="Calibri"/>
              </a:rPr>
              <a:t>ACCEDER AU MODULE SOFT SKILLS</a:t>
            </a:r>
            <a:endParaRPr sz="5400"/>
          </a:p>
        </p:txBody>
      </p:sp>
      <p:sp>
        <p:nvSpPr>
          <p:cNvPr id="509" name="Google Shape;509;p31"/>
          <p:cNvSpPr txBox="1"/>
          <p:nvPr/>
        </p:nvSpPr>
        <p:spPr>
          <a:xfrm>
            <a:off x="574571" y="985047"/>
            <a:ext cx="10800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Pour visualiser le module soft skills, cliquez sur l'onglet « Formation soft skills » dans le menu de gauche.</a:t>
            </a:r>
            <a:endParaRPr/>
          </a:p>
        </p:txBody>
      </p:sp>
      <p:pic>
        <p:nvPicPr>
          <p:cNvPr id="510" name="Google Shape;510;p31"/>
          <p:cNvPicPr preferRelativeResize="0"/>
          <p:nvPr/>
        </p:nvPicPr>
        <p:blipFill rotWithShape="1">
          <a:blip r:embed="rId3">
            <a:alphaModFix/>
          </a:blip>
          <a:srcRect b="0" l="0" r="0" t="0"/>
          <a:stretch/>
        </p:blipFill>
        <p:spPr>
          <a:xfrm>
            <a:off x="605052" y="1453525"/>
            <a:ext cx="10515600" cy="4029135"/>
          </a:xfrm>
          <a:prstGeom prst="rect">
            <a:avLst/>
          </a:prstGeom>
          <a:noFill/>
          <a:ln>
            <a:noFill/>
          </a:ln>
        </p:spPr>
      </p:pic>
      <p:sp>
        <p:nvSpPr>
          <p:cNvPr id="511" name="Google Shape;511;p31"/>
          <p:cNvSpPr/>
          <p:nvPr/>
        </p:nvSpPr>
        <p:spPr>
          <a:xfrm>
            <a:off x="574571" y="4656330"/>
            <a:ext cx="1955269" cy="520860"/>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2"/>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517" name="Google Shape;517;p32"/>
          <p:cNvSpPr txBox="1"/>
          <p:nvPr>
            <p:ph type="title"/>
          </p:nvPr>
        </p:nvSpPr>
        <p:spPr>
          <a:xfrm>
            <a:off x="626010" y="573171"/>
            <a:ext cx="10515600" cy="396000"/>
          </a:xfrm>
          <a:prstGeom prst="rect">
            <a:avLst/>
          </a:prstGeom>
          <a:solidFill>
            <a:srgbClr val="E99300"/>
          </a:solidFill>
          <a:ln cap="flat" cmpd="sng" w="9525">
            <a:solidFill>
              <a:srgbClr val="E99300"/>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000"/>
              <a:buFont typeface="Calibri"/>
              <a:buNone/>
            </a:pPr>
            <a:r>
              <a:rPr b="1" lang="fr-FR" sz="2000">
                <a:solidFill>
                  <a:srgbClr val="FFFFFF"/>
                </a:solidFill>
                <a:latin typeface="Calibri"/>
                <a:ea typeface="Calibri"/>
                <a:cs typeface="Calibri"/>
                <a:sym typeface="Calibri"/>
              </a:rPr>
              <a:t>GARDER UNE TRACE D’UNE FORMATION OU D’UNE CONSOLIDATION</a:t>
            </a:r>
            <a:endParaRPr sz="5400"/>
          </a:p>
        </p:txBody>
      </p:sp>
      <p:sp>
        <p:nvSpPr>
          <p:cNvPr id="518" name="Google Shape;518;p32"/>
          <p:cNvSpPr txBox="1"/>
          <p:nvPr/>
        </p:nvSpPr>
        <p:spPr>
          <a:xfrm>
            <a:off x="553800" y="1179307"/>
            <a:ext cx="10800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Afin de garder une trace d'une formation (en classe ou en ligne) ou d'une consolidation en situation de travail, veuillez cliquer sur " AJOUTER ".</a:t>
            </a:r>
            <a:endParaRPr/>
          </a:p>
        </p:txBody>
      </p:sp>
      <p:pic>
        <p:nvPicPr>
          <p:cNvPr id="519" name="Google Shape;519;p32"/>
          <p:cNvPicPr preferRelativeResize="0"/>
          <p:nvPr/>
        </p:nvPicPr>
        <p:blipFill rotWithShape="1">
          <a:blip r:embed="rId3">
            <a:alphaModFix/>
          </a:blip>
          <a:srcRect b="0" l="0" r="0" t="0"/>
          <a:stretch/>
        </p:blipFill>
        <p:spPr>
          <a:xfrm>
            <a:off x="626010" y="2172218"/>
            <a:ext cx="10494641" cy="3979195"/>
          </a:xfrm>
          <a:prstGeom prst="rect">
            <a:avLst/>
          </a:prstGeom>
          <a:noFill/>
          <a:ln>
            <a:noFill/>
          </a:ln>
        </p:spPr>
      </p:pic>
      <p:sp>
        <p:nvSpPr>
          <p:cNvPr id="520" name="Google Shape;520;p32"/>
          <p:cNvSpPr/>
          <p:nvPr/>
        </p:nvSpPr>
        <p:spPr>
          <a:xfrm>
            <a:off x="2389909" y="3473620"/>
            <a:ext cx="1028700" cy="383480"/>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33"/>
          <p:cNvPicPr preferRelativeResize="0"/>
          <p:nvPr/>
        </p:nvPicPr>
        <p:blipFill rotWithShape="1">
          <a:blip r:embed="rId3">
            <a:alphaModFix/>
          </a:blip>
          <a:srcRect b="0" l="0" r="24531" t="0"/>
          <a:stretch/>
        </p:blipFill>
        <p:spPr>
          <a:xfrm>
            <a:off x="5160651" y="796950"/>
            <a:ext cx="6057955" cy="3224249"/>
          </a:xfrm>
          <a:prstGeom prst="rect">
            <a:avLst/>
          </a:prstGeom>
          <a:noFill/>
          <a:ln>
            <a:noFill/>
          </a:ln>
        </p:spPr>
      </p:pic>
      <p:sp>
        <p:nvSpPr>
          <p:cNvPr id="526" name="Google Shape;526;p33"/>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527" name="Google Shape;527;p33"/>
          <p:cNvSpPr txBox="1"/>
          <p:nvPr/>
        </p:nvSpPr>
        <p:spPr>
          <a:xfrm>
            <a:off x="237258" y="149592"/>
            <a:ext cx="1171748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Remplissez les informations nécessaires (organisme d'accueil, type de formation, apprenant, formateur, soft skills, date de la formation) et n'oubliez pas de cliquer sur «  Enregistrer  ». </a:t>
            </a:r>
            <a:endParaRPr/>
          </a:p>
        </p:txBody>
      </p:sp>
      <p:pic>
        <p:nvPicPr>
          <p:cNvPr id="528" name="Google Shape;528;p33"/>
          <p:cNvPicPr preferRelativeResize="0"/>
          <p:nvPr/>
        </p:nvPicPr>
        <p:blipFill rotWithShape="1">
          <a:blip r:embed="rId4">
            <a:alphaModFix/>
          </a:blip>
          <a:srcRect b="0" l="0" r="0" t="0"/>
          <a:stretch/>
        </p:blipFill>
        <p:spPr>
          <a:xfrm>
            <a:off x="331704" y="796950"/>
            <a:ext cx="4501495" cy="3009786"/>
          </a:xfrm>
          <a:prstGeom prst="rect">
            <a:avLst/>
          </a:prstGeom>
          <a:noFill/>
          <a:ln>
            <a:noFill/>
          </a:ln>
        </p:spPr>
      </p:pic>
      <p:pic>
        <p:nvPicPr>
          <p:cNvPr id="529" name="Google Shape;529;p33"/>
          <p:cNvPicPr preferRelativeResize="0"/>
          <p:nvPr/>
        </p:nvPicPr>
        <p:blipFill rotWithShape="1">
          <a:blip r:embed="rId5">
            <a:alphaModFix/>
          </a:blip>
          <a:srcRect b="0" l="0" r="0" t="0"/>
          <a:stretch/>
        </p:blipFill>
        <p:spPr>
          <a:xfrm>
            <a:off x="6095999" y="3237533"/>
            <a:ext cx="5744561" cy="3077701"/>
          </a:xfrm>
          <a:prstGeom prst="rect">
            <a:avLst/>
          </a:prstGeom>
          <a:noFill/>
          <a:ln>
            <a:noFill/>
          </a:ln>
        </p:spPr>
      </p:pic>
      <p:pic>
        <p:nvPicPr>
          <p:cNvPr id="530" name="Google Shape;530;p33"/>
          <p:cNvPicPr preferRelativeResize="0"/>
          <p:nvPr/>
        </p:nvPicPr>
        <p:blipFill rotWithShape="1">
          <a:blip r:embed="rId6">
            <a:alphaModFix/>
          </a:blip>
          <a:srcRect b="0" l="0" r="0" t="0"/>
          <a:stretch/>
        </p:blipFill>
        <p:spPr>
          <a:xfrm>
            <a:off x="237258" y="4102001"/>
            <a:ext cx="5604387" cy="2395795"/>
          </a:xfrm>
          <a:prstGeom prst="rect">
            <a:avLst/>
          </a:prstGeom>
          <a:noFill/>
          <a:ln>
            <a:noFill/>
          </a:ln>
        </p:spPr>
      </p:pic>
      <p:sp>
        <p:nvSpPr>
          <p:cNvPr id="531" name="Google Shape;531;p33"/>
          <p:cNvSpPr/>
          <p:nvPr/>
        </p:nvSpPr>
        <p:spPr>
          <a:xfrm>
            <a:off x="11013440" y="6010537"/>
            <a:ext cx="827120" cy="365125"/>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34"/>
          <p:cNvPicPr preferRelativeResize="0"/>
          <p:nvPr/>
        </p:nvPicPr>
        <p:blipFill rotWithShape="1">
          <a:blip r:embed="rId3">
            <a:alphaModFix/>
          </a:blip>
          <a:srcRect b="0" l="0" r="0" t="0"/>
          <a:stretch/>
        </p:blipFill>
        <p:spPr>
          <a:xfrm>
            <a:off x="605051" y="1779557"/>
            <a:ext cx="10607525" cy="3298885"/>
          </a:xfrm>
          <a:prstGeom prst="rect">
            <a:avLst/>
          </a:prstGeom>
          <a:noFill/>
          <a:ln>
            <a:noFill/>
          </a:ln>
        </p:spPr>
      </p:pic>
      <p:sp>
        <p:nvSpPr>
          <p:cNvPr id="537" name="Google Shape;537;p34"/>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538" name="Google Shape;538;p34"/>
          <p:cNvSpPr txBox="1"/>
          <p:nvPr>
            <p:ph type="title"/>
          </p:nvPr>
        </p:nvSpPr>
        <p:spPr>
          <a:xfrm>
            <a:off x="605051" y="396240"/>
            <a:ext cx="10515600" cy="396000"/>
          </a:xfrm>
          <a:prstGeom prst="rect">
            <a:avLst/>
          </a:prstGeom>
          <a:solidFill>
            <a:srgbClr val="E99300"/>
          </a:solidFill>
          <a:ln cap="flat" cmpd="sng" w="9525">
            <a:solidFill>
              <a:srgbClr val="E99300"/>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000"/>
              <a:buFont typeface="Calibri"/>
              <a:buNone/>
            </a:pPr>
            <a:r>
              <a:rPr b="1" lang="fr-FR" sz="2000">
                <a:solidFill>
                  <a:srgbClr val="FFFFFF"/>
                </a:solidFill>
                <a:latin typeface="Calibri"/>
                <a:ea typeface="Calibri"/>
                <a:cs typeface="Calibri"/>
                <a:sym typeface="Calibri"/>
              </a:rPr>
              <a:t>GENERER UNE ATTESTATION DE FORMATION</a:t>
            </a:r>
            <a:endParaRPr sz="5400"/>
          </a:p>
        </p:txBody>
      </p:sp>
      <p:sp>
        <p:nvSpPr>
          <p:cNvPr id="539" name="Google Shape;539;p34"/>
          <p:cNvSpPr txBox="1"/>
          <p:nvPr/>
        </p:nvSpPr>
        <p:spPr>
          <a:xfrm>
            <a:off x="605051" y="1101604"/>
            <a:ext cx="10800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Afin de générer un certificat de formation, veuillez cliquer sur </a:t>
            </a:r>
            <a:endParaRPr/>
          </a:p>
        </p:txBody>
      </p:sp>
      <p:sp>
        <p:nvSpPr>
          <p:cNvPr id="540" name="Google Shape;540;p34"/>
          <p:cNvSpPr/>
          <p:nvPr/>
        </p:nvSpPr>
        <p:spPr>
          <a:xfrm>
            <a:off x="9896475" y="4300854"/>
            <a:ext cx="334646" cy="331313"/>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41" name="Google Shape;541;p34"/>
          <p:cNvPicPr preferRelativeResize="0"/>
          <p:nvPr/>
        </p:nvPicPr>
        <p:blipFill rotWithShape="1">
          <a:blip r:embed="rId4">
            <a:alphaModFix/>
          </a:blip>
          <a:srcRect b="7003" l="25516" r="22070" t="14007"/>
          <a:stretch/>
        </p:blipFill>
        <p:spPr>
          <a:xfrm>
            <a:off x="5791200" y="1129175"/>
            <a:ext cx="193040" cy="31098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5"/>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pic>
        <p:nvPicPr>
          <p:cNvPr id="547" name="Google Shape;547;p35"/>
          <p:cNvPicPr preferRelativeResize="0"/>
          <p:nvPr/>
        </p:nvPicPr>
        <p:blipFill rotWithShape="1">
          <a:blip r:embed="rId3">
            <a:alphaModFix/>
          </a:blip>
          <a:srcRect b="0" l="0" r="0" t="0"/>
          <a:stretch/>
        </p:blipFill>
        <p:spPr>
          <a:xfrm>
            <a:off x="2816438" y="1950476"/>
            <a:ext cx="6092825" cy="3937649"/>
          </a:xfrm>
          <a:prstGeom prst="rect">
            <a:avLst/>
          </a:prstGeom>
          <a:noFill/>
          <a:ln>
            <a:noFill/>
          </a:ln>
        </p:spPr>
      </p:pic>
      <p:sp>
        <p:nvSpPr>
          <p:cNvPr id="548" name="Google Shape;548;p35"/>
          <p:cNvSpPr txBox="1"/>
          <p:nvPr/>
        </p:nvSpPr>
        <p:spPr>
          <a:xfrm>
            <a:off x="605051" y="1173358"/>
            <a:ext cx="993478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Vous arriverez sur cette page. Il vous suffit ensuite de générer le certificat de formation en cliquant sur </a:t>
            </a:r>
            <a:endParaRPr/>
          </a:p>
        </p:txBody>
      </p:sp>
      <p:pic>
        <p:nvPicPr>
          <p:cNvPr id="549" name="Google Shape;549;p35"/>
          <p:cNvPicPr preferRelativeResize="0"/>
          <p:nvPr/>
        </p:nvPicPr>
        <p:blipFill rotWithShape="1">
          <a:blip r:embed="rId4">
            <a:alphaModFix/>
          </a:blip>
          <a:srcRect b="0" l="0" r="0" t="0"/>
          <a:stretch/>
        </p:blipFill>
        <p:spPr>
          <a:xfrm>
            <a:off x="9221830" y="1144635"/>
            <a:ext cx="2291147" cy="396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6"/>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556" name="Google Shape;556;p36"/>
          <p:cNvSpPr txBox="1"/>
          <p:nvPr/>
        </p:nvSpPr>
        <p:spPr>
          <a:xfrm>
            <a:off x="852407" y="2864083"/>
            <a:ext cx="6096000" cy="1200329"/>
          </a:xfrm>
          <a:prstGeom prst="rect">
            <a:avLst/>
          </a:prstGeom>
          <a:noFill/>
          <a:ln>
            <a:noFill/>
          </a:ln>
        </p:spPr>
        <p:txBody>
          <a:bodyPr anchorCtr="0" anchor="t" bIns="45700" lIns="91425" spcFirstLastPara="1" rIns="91425" wrap="square" tIns="45700">
            <a:spAutoFit/>
          </a:bodyPr>
          <a:lstStyle/>
          <a:p>
            <a:pPr indent="-285750" lvl="1" marL="742950" marR="0" rtl="0" algn="l">
              <a:spcBef>
                <a:spcPts val="0"/>
              </a:spcBef>
              <a:spcAft>
                <a:spcPts val="0"/>
              </a:spcAft>
              <a:buClr>
                <a:schemeClr val="dk1"/>
              </a:buClr>
              <a:buSzPts val="1800"/>
              <a:buFont typeface="Arial"/>
              <a:buChar char="•"/>
            </a:pPr>
            <a:r>
              <a:rPr b="0" i="0" lang="fr-FR" sz="1800" u="sng" cap="none" strike="noStrike">
                <a:solidFill>
                  <a:schemeClr val="dk1"/>
                </a:solidFill>
                <a:latin typeface="Calibri"/>
                <a:ea typeface="Calibri"/>
                <a:cs typeface="Calibri"/>
                <a:sym typeface="Calibri"/>
                <a:hlinkClick action="ppaction://hlinksldjump" r:id="rId3">
                  <a:extLst>
                    <a:ext uri="{A12FA001-AC4F-418D-AE19-62706E023703}">
                      <ahyp:hlinkClr val="tx"/>
                    </a:ext>
                  </a:extLst>
                </a:hlinkClick>
              </a:rPr>
              <a:t>Accéder à MOBITOOLS</a:t>
            </a:r>
            <a:endParaRPr b="0" i="0" sz="18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fr-FR" sz="1800" u="sng" cap="none" strike="noStrike">
                <a:solidFill>
                  <a:schemeClr val="dk1"/>
                </a:solidFill>
                <a:latin typeface="Calibri"/>
                <a:ea typeface="Calibri"/>
                <a:cs typeface="Calibri"/>
                <a:sym typeface="Calibri"/>
                <a:hlinkClick action="ppaction://hlinksldjump" r:id="rId4">
                  <a:extLst>
                    <a:ext uri="{A12FA001-AC4F-418D-AE19-62706E023703}">
                      <ahyp:hlinkClr val="tx"/>
                    </a:ext>
                  </a:extLst>
                </a:hlinkClick>
              </a:rPr>
              <a:t>Accéder au module soft skills</a:t>
            </a:r>
            <a:endParaRPr b="0" i="0" sz="18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fr-FR" sz="1800" u="sng" cap="none" strike="noStrike">
                <a:solidFill>
                  <a:schemeClr val="dk1"/>
                </a:solidFill>
                <a:latin typeface="Calibri"/>
                <a:ea typeface="Calibri"/>
                <a:cs typeface="Calibri"/>
                <a:sym typeface="Calibri"/>
                <a:hlinkClick action="ppaction://hlinksldjump" r:id="rId5">
                  <a:extLst>
                    <a:ext uri="{A12FA001-AC4F-418D-AE19-62706E023703}">
                      <ahyp:hlinkClr val="tx"/>
                    </a:ext>
                  </a:extLst>
                </a:hlinkClick>
              </a:rPr>
              <a:t>Consulter les fiches outil</a:t>
            </a:r>
            <a:endParaRPr b="0" i="0" sz="18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fr-FR" sz="1800" u="sng" cap="none" strike="noStrike">
                <a:solidFill>
                  <a:schemeClr val="dk1"/>
                </a:solidFill>
                <a:latin typeface="Calibri"/>
                <a:ea typeface="Calibri"/>
                <a:cs typeface="Calibri"/>
                <a:sym typeface="Calibri"/>
                <a:hlinkClick action="ppaction://hlinksldjump" r:id="rId6">
                  <a:extLst>
                    <a:ext uri="{A12FA001-AC4F-418D-AE19-62706E023703}">
                      <ahyp:hlinkClr val="tx"/>
                    </a:ext>
                  </a:extLst>
                </a:hlinkClick>
              </a:rPr>
              <a:t>Consulter les autres documents</a:t>
            </a:r>
            <a:endParaRPr b="0" i="0" sz="1800" u="none" cap="none" strike="noStrike">
              <a:solidFill>
                <a:schemeClr val="dk1"/>
              </a:solidFill>
              <a:latin typeface="Calibri"/>
              <a:ea typeface="Calibri"/>
              <a:cs typeface="Calibri"/>
              <a:sym typeface="Calibri"/>
            </a:endParaRPr>
          </a:p>
        </p:txBody>
      </p:sp>
      <p:pic>
        <p:nvPicPr>
          <p:cNvPr id="557" name="Google Shape;557;p36"/>
          <p:cNvPicPr preferRelativeResize="0"/>
          <p:nvPr/>
        </p:nvPicPr>
        <p:blipFill rotWithShape="1">
          <a:blip r:embed="rId7">
            <a:alphaModFix/>
          </a:blip>
          <a:srcRect b="0" l="0" r="0" t="0"/>
          <a:stretch/>
        </p:blipFill>
        <p:spPr>
          <a:xfrm>
            <a:off x="4895850" y="364012"/>
            <a:ext cx="2400300" cy="609121"/>
          </a:xfrm>
          <a:prstGeom prst="rect">
            <a:avLst/>
          </a:prstGeom>
          <a:noFill/>
          <a:ln>
            <a:noFill/>
          </a:ln>
          <a:effectLst>
            <a:outerShdw blurRad="292100" rotWithShape="0" algn="tl" dir="2700000" dist="139700">
              <a:srgbClr val="333333">
                <a:alpha val="64705"/>
              </a:srgbClr>
            </a:outerShdw>
          </a:effectLst>
        </p:spPr>
      </p:pic>
      <p:sp>
        <p:nvSpPr>
          <p:cNvPr id="558" name="Google Shape;558;p36"/>
          <p:cNvSpPr txBox="1"/>
          <p:nvPr/>
        </p:nvSpPr>
        <p:spPr>
          <a:xfrm>
            <a:off x="852407" y="1162373"/>
            <a:ext cx="10771322"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Sur Mobitools, vous pouvez trouver tous les différents documents et outils qui ont été développés dans le cadre du projet Erasmus + Soft Skills. Par exemple, le catalogue européen de références en matière de compétences douces, le kit de formation, les cartes-outils pour la formation aux compétences douces, le protocole de placement et d'évaluation, etc. ... </a:t>
            </a:r>
            <a:endParaRPr/>
          </a:p>
          <a:p>
            <a:pPr indent="0" lvl="0" marL="0" marR="0" rtl="0" algn="l">
              <a:spcBef>
                <a:spcPts val="0"/>
              </a:spcBef>
              <a:spcAft>
                <a:spcPts val="0"/>
              </a:spcAft>
              <a:buNone/>
            </a:pPr>
            <a:r>
              <a:rPr lang="fr-FR" sz="1800">
                <a:solidFill>
                  <a:schemeClr val="dk1"/>
                </a:solidFill>
                <a:latin typeface="Calibri"/>
                <a:ea typeface="Calibri"/>
                <a:cs typeface="Calibri"/>
                <a:sym typeface="Calibri"/>
              </a:rPr>
              <a:t>Dans les pages qui suivent, vous apprendrez à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7"/>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564" name="Google Shape;564;p37"/>
          <p:cNvSpPr txBox="1"/>
          <p:nvPr>
            <p:ph type="title"/>
          </p:nvPr>
        </p:nvSpPr>
        <p:spPr>
          <a:xfrm>
            <a:off x="605050" y="347425"/>
            <a:ext cx="10748749" cy="396000"/>
          </a:xfrm>
          <a:prstGeom prst="rect">
            <a:avLst/>
          </a:prstGeom>
          <a:solidFill>
            <a:srgbClr val="BC1C5F"/>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000"/>
              <a:buFont typeface="Calibri"/>
              <a:buNone/>
            </a:pPr>
            <a:r>
              <a:rPr b="1" lang="fr-FR" sz="2000">
                <a:solidFill>
                  <a:schemeClr val="lt1"/>
                </a:solidFill>
                <a:latin typeface="Calibri"/>
                <a:ea typeface="Calibri"/>
                <a:cs typeface="Calibri"/>
                <a:sym typeface="Calibri"/>
              </a:rPr>
              <a:t>ACCEDER A MOBITOOLS</a:t>
            </a:r>
            <a:endParaRPr b="1" sz="2000">
              <a:solidFill>
                <a:schemeClr val="lt1"/>
              </a:solidFill>
              <a:latin typeface="Calibri"/>
              <a:ea typeface="Calibri"/>
              <a:cs typeface="Calibri"/>
              <a:sym typeface="Calibri"/>
            </a:endParaRPr>
          </a:p>
        </p:txBody>
      </p:sp>
      <p:pic>
        <p:nvPicPr>
          <p:cNvPr id="565" name="Google Shape;565;p37"/>
          <p:cNvPicPr preferRelativeResize="0"/>
          <p:nvPr/>
        </p:nvPicPr>
        <p:blipFill rotWithShape="1">
          <a:blip r:embed="rId3">
            <a:alphaModFix/>
          </a:blip>
          <a:srcRect b="5066" l="0" r="0" t="8296"/>
          <a:stretch/>
        </p:blipFill>
        <p:spPr>
          <a:xfrm>
            <a:off x="605051" y="1533798"/>
            <a:ext cx="10800000" cy="5263242"/>
          </a:xfrm>
          <a:prstGeom prst="rect">
            <a:avLst/>
          </a:prstGeom>
          <a:noFill/>
          <a:ln>
            <a:noFill/>
          </a:ln>
        </p:spPr>
      </p:pic>
      <p:sp>
        <p:nvSpPr>
          <p:cNvPr id="566" name="Google Shape;566;p37"/>
          <p:cNvSpPr/>
          <p:nvPr/>
        </p:nvSpPr>
        <p:spPr>
          <a:xfrm>
            <a:off x="7513320" y="4736759"/>
            <a:ext cx="2179320" cy="520860"/>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 name="Google Shape;567;p37"/>
          <p:cNvSpPr txBox="1"/>
          <p:nvPr/>
        </p:nvSpPr>
        <p:spPr>
          <a:xfrm>
            <a:off x="605050" y="953945"/>
            <a:ext cx="75912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Après vous être authentifier, vous pouvez accéder à MOBITRAIN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38"/>
          <p:cNvSpPr txBox="1"/>
          <p:nvPr/>
        </p:nvSpPr>
        <p:spPr>
          <a:xfrm>
            <a:off x="605051" y="820784"/>
            <a:ext cx="10800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Pour afficher toutes les ressources et tous les outils liés aux compétences générales, cliquez sur l'onglet soft skills dans le menu de gauche.</a:t>
            </a:r>
            <a:endParaRPr/>
          </a:p>
        </p:txBody>
      </p:sp>
      <p:pic>
        <p:nvPicPr>
          <p:cNvPr id="574" name="Google Shape;574;p38"/>
          <p:cNvPicPr preferRelativeResize="0"/>
          <p:nvPr/>
        </p:nvPicPr>
        <p:blipFill rotWithShape="1">
          <a:blip r:embed="rId3">
            <a:alphaModFix/>
          </a:blip>
          <a:srcRect b="5066" l="-1" r="740" t="8571"/>
          <a:stretch/>
        </p:blipFill>
        <p:spPr>
          <a:xfrm>
            <a:off x="605051" y="1464906"/>
            <a:ext cx="10800000" cy="5285631"/>
          </a:xfrm>
          <a:prstGeom prst="rect">
            <a:avLst/>
          </a:prstGeom>
          <a:noFill/>
          <a:ln>
            <a:noFill/>
          </a:ln>
        </p:spPr>
      </p:pic>
      <p:sp>
        <p:nvSpPr>
          <p:cNvPr id="575" name="Google Shape;575;p38"/>
          <p:cNvSpPr/>
          <p:nvPr/>
        </p:nvSpPr>
        <p:spPr>
          <a:xfrm>
            <a:off x="530403" y="4107722"/>
            <a:ext cx="1571708" cy="361642"/>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6" name="Google Shape;576;p38"/>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577" name="Google Shape;577;p38"/>
          <p:cNvSpPr txBox="1"/>
          <p:nvPr>
            <p:ph type="title"/>
          </p:nvPr>
        </p:nvSpPr>
        <p:spPr>
          <a:xfrm>
            <a:off x="605050" y="347425"/>
            <a:ext cx="10748749" cy="396000"/>
          </a:xfrm>
          <a:prstGeom prst="rect">
            <a:avLst/>
          </a:prstGeom>
          <a:solidFill>
            <a:srgbClr val="BC1C5F"/>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000"/>
              <a:buFont typeface="Calibri"/>
              <a:buNone/>
            </a:pPr>
            <a:r>
              <a:rPr b="1" lang="fr-FR" sz="2000">
                <a:solidFill>
                  <a:schemeClr val="lt1"/>
                </a:solidFill>
                <a:latin typeface="Calibri"/>
                <a:ea typeface="Calibri"/>
                <a:cs typeface="Calibri"/>
                <a:sym typeface="Calibri"/>
              </a:rPr>
              <a:t>ACCEDER AU MODULE SOFT SKILLS</a:t>
            </a:r>
            <a:endParaRPr b="1" sz="2000">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39"/>
          <p:cNvSpPr txBox="1"/>
          <p:nvPr/>
        </p:nvSpPr>
        <p:spPr>
          <a:xfrm>
            <a:off x="532548" y="1293453"/>
            <a:ext cx="5563452" cy="3046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u="sng">
                <a:solidFill>
                  <a:srgbClr val="BC1C5F"/>
                </a:solidFill>
                <a:latin typeface="Calibri"/>
                <a:ea typeface="Calibri"/>
                <a:cs typeface="Calibri"/>
                <a:sym typeface="Calibri"/>
                <a:hlinkClick action="ppaction://hlinksldjump" r:id="rId3">
                  <a:extLst>
                    <a:ext uri="{A12FA001-AC4F-418D-AE19-62706E023703}">
                      <ahyp:hlinkClr val="tx"/>
                    </a:ext>
                  </a:extLst>
                </a:hlinkClick>
              </a:rPr>
              <a:t>Consulter l’ensemble des fiches outil</a:t>
            </a:r>
            <a:endParaRPr b="1" sz="1600">
              <a:solidFill>
                <a:srgbClr val="BC1C5F"/>
              </a:solidFill>
              <a:latin typeface="Calibri"/>
              <a:ea typeface="Calibri"/>
              <a:cs typeface="Calibri"/>
              <a:sym typeface="Calibri"/>
            </a:endParaRPr>
          </a:p>
          <a:p>
            <a:pPr indent="0" lvl="0" marL="0" marR="0" rtl="0" algn="l">
              <a:spcBef>
                <a:spcPts val="0"/>
              </a:spcBef>
              <a:spcAft>
                <a:spcPts val="0"/>
              </a:spcAft>
              <a:buNone/>
            </a:pPr>
            <a:r>
              <a:t/>
            </a:r>
            <a:endParaRPr sz="1600">
              <a:solidFill>
                <a:srgbClr val="BC1C5F"/>
              </a:solidFill>
              <a:latin typeface="Calibri"/>
              <a:ea typeface="Calibri"/>
              <a:cs typeface="Calibri"/>
              <a:sym typeface="Calibri"/>
            </a:endParaRPr>
          </a:p>
          <a:p>
            <a:pPr indent="0" lvl="0" marL="0" marR="0" rtl="0" algn="l">
              <a:spcBef>
                <a:spcPts val="0"/>
              </a:spcBef>
              <a:spcAft>
                <a:spcPts val="0"/>
              </a:spcAft>
              <a:buNone/>
            </a:pPr>
            <a:r>
              <a:rPr lang="fr-FR" sz="1600">
                <a:solidFill>
                  <a:srgbClr val="BC1C5F"/>
                </a:solidFill>
                <a:latin typeface="Calibri"/>
                <a:ea typeface="Calibri"/>
                <a:cs typeface="Calibri"/>
                <a:sym typeface="Calibri"/>
              </a:rPr>
              <a:t>La boite à outils pédagogique Soft skills présente une collection de plus de 88 outils qui peuvent être mobilisés pour former aux soft skills. Les outils sont basés sur l’expérience des partenaires du projet (des outils qu’ils ont utilisé dans certaines formations ou pendant leurs carrières professionnelles ainsi que des outils qu’ils ont développés ou adaptés pour ce projet). Ces outils nécessitent quelques équipements et peuvent être facilement adaptés aux différents contextes. Le kit de formation suggère leur utilisation</a:t>
            </a:r>
            <a:endParaRPr/>
          </a:p>
          <a:p>
            <a:pPr indent="0" lvl="0" marL="0" marR="0" rtl="0" algn="l">
              <a:spcBef>
                <a:spcPts val="0"/>
              </a:spcBef>
              <a:spcAft>
                <a:spcPts val="0"/>
              </a:spcAft>
              <a:buNone/>
            </a:pPr>
            <a:r>
              <a:t/>
            </a:r>
            <a:endParaRPr sz="1600">
              <a:solidFill>
                <a:srgbClr val="BC1C5F"/>
              </a:solidFill>
              <a:latin typeface="Calibri"/>
              <a:ea typeface="Calibri"/>
              <a:cs typeface="Calibri"/>
              <a:sym typeface="Calibri"/>
            </a:endParaRPr>
          </a:p>
        </p:txBody>
      </p:sp>
      <p:sp>
        <p:nvSpPr>
          <p:cNvPr id="583" name="Google Shape;583;p39"/>
          <p:cNvSpPr txBox="1"/>
          <p:nvPr/>
        </p:nvSpPr>
        <p:spPr>
          <a:xfrm>
            <a:off x="6695439" y="1293453"/>
            <a:ext cx="4803565" cy="18158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u="sng">
                <a:solidFill>
                  <a:schemeClr val="dk1"/>
                </a:solidFill>
                <a:latin typeface="Calibri"/>
                <a:ea typeface="Calibri"/>
                <a:cs typeface="Calibri"/>
                <a:sym typeface="Calibri"/>
                <a:hlinkClick action="ppaction://hlinksldjump" r:id="rId4">
                  <a:extLst>
                    <a:ext uri="{A12FA001-AC4F-418D-AE19-62706E023703}">
                      <ahyp:hlinkClr val="tx"/>
                    </a:ext>
                  </a:extLst>
                </a:hlinkClick>
              </a:rPr>
              <a:t>Consulter l’ensemble des autres documents</a:t>
            </a:r>
            <a:endParaRPr b="1"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solidFill>
                <a:srgbClr val="BC1C5F"/>
              </a:solidFill>
              <a:latin typeface="Calibri"/>
              <a:ea typeface="Calibri"/>
              <a:cs typeface="Calibri"/>
              <a:sym typeface="Calibri"/>
            </a:endParaRPr>
          </a:p>
          <a:p>
            <a:pPr indent="0" lvl="0" marL="0" marR="0" rtl="0" algn="l">
              <a:spcBef>
                <a:spcPts val="0"/>
              </a:spcBef>
              <a:spcAft>
                <a:spcPts val="0"/>
              </a:spcAft>
              <a:buNone/>
            </a:pPr>
            <a:r>
              <a:rPr lang="fr-FR" sz="1600">
                <a:solidFill>
                  <a:srgbClr val="BC1C5F"/>
                </a:solidFill>
                <a:latin typeface="Calibri"/>
                <a:ea typeface="Calibri"/>
                <a:cs typeface="Calibri"/>
                <a:sym typeface="Calibri"/>
              </a:rPr>
              <a:t>D’autres ressources ont été développé pour faciliter l’appropriation du projet Soft skills par les</a:t>
            </a:r>
            <a:endParaRPr/>
          </a:p>
          <a:p>
            <a:pPr indent="0" lvl="0" marL="0" marR="0" rtl="0" algn="l">
              <a:spcBef>
                <a:spcPts val="0"/>
              </a:spcBef>
              <a:spcAft>
                <a:spcPts val="0"/>
              </a:spcAft>
              <a:buNone/>
            </a:pPr>
            <a:r>
              <a:rPr lang="fr-FR" sz="1600">
                <a:solidFill>
                  <a:srgbClr val="BC1C5F"/>
                </a:solidFill>
                <a:latin typeface="Calibri"/>
                <a:ea typeface="Calibri"/>
                <a:cs typeface="Calibri"/>
                <a:sym typeface="Calibri"/>
              </a:rPr>
              <a:t>formateurs, encadrants techniques, tuteurs et évaluateurs et pour leur permettre de former et évaluer aux soft skills de manière autonome et indépendante</a:t>
            </a:r>
            <a:endParaRPr/>
          </a:p>
        </p:txBody>
      </p:sp>
      <p:pic>
        <p:nvPicPr>
          <p:cNvPr id="584" name="Google Shape;584;p39"/>
          <p:cNvPicPr preferRelativeResize="0"/>
          <p:nvPr/>
        </p:nvPicPr>
        <p:blipFill rotWithShape="1">
          <a:blip r:embed="rId5">
            <a:alphaModFix/>
          </a:blip>
          <a:srcRect b="0" l="0" r="0" t="0"/>
          <a:stretch/>
        </p:blipFill>
        <p:spPr>
          <a:xfrm>
            <a:off x="7830397" y="855303"/>
            <a:ext cx="2533650" cy="419100"/>
          </a:xfrm>
          <a:prstGeom prst="rect">
            <a:avLst/>
          </a:prstGeom>
          <a:noFill/>
          <a:ln>
            <a:noFill/>
          </a:ln>
        </p:spPr>
      </p:pic>
      <p:pic>
        <p:nvPicPr>
          <p:cNvPr id="585" name="Google Shape;585;p39"/>
          <p:cNvPicPr preferRelativeResize="0"/>
          <p:nvPr/>
        </p:nvPicPr>
        <p:blipFill rotWithShape="1">
          <a:blip r:embed="rId6">
            <a:alphaModFix/>
          </a:blip>
          <a:srcRect b="0" l="0" r="0" t="0"/>
          <a:stretch/>
        </p:blipFill>
        <p:spPr>
          <a:xfrm>
            <a:off x="2320957" y="855303"/>
            <a:ext cx="1514475" cy="438150"/>
          </a:xfrm>
          <a:prstGeom prst="rect">
            <a:avLst/>
          </a:prstGeom>
          <a:noFill/>
          <a:ln>
            <a:noFill/>
          </a:ln>
        </p:spPr>
      </p:pic>
      <p:pic>
        <p:nvPicPr>
          <p:cNvPr id="586" name="Google Shape;586;p39"/>
          <p:cNvPicPr preferRelativeResize="0"/>
          <p:nvPr/>
        </p:nvPicPr>
        <p:blipFill rotWithShape="1">
          <a:blip r:embed="rId7">
            <a:alphaModFix/>
          </a:blip>
          <a:srcRect b="0" l="0" r="0" t="0"/>
          <a:stretch/>
        </p:blipFill>
        <p:spPr>
          <a:xfrm>
            <a:off x="591418" y="4176192"/>
            <a:ext cx="2000043" cy="2212975"/>
          </a:xfrm>
          <a:prstGeom prst="rect">
            <a:avLst/>
          </a:prstGeom>
          <a:noFill/>
          <a:ln>
            <a:noFill/>
          </a:ln>
        </p:spPr>
      </p:pic>
      <p:sp>
        <p:nvSpPr>
          <p:cNvPr id="587" name="Google Shape;587;p39"/>
          <p:cNvSpPr/>
          <p:nvPr/>
        </p:nvSpPr>
        <p:spPr>
          <a:xfrm>
            <a:off x="3858506" y="5505435"/>
            <a:ext cx="3243334" cy="864886"/>
          </a:xfrm>
          <a:prstGeom prst="wedgeRectCallout">
            <a:avLst>
              <a:gd fmla="val -69890" name="adj1"/>
              <a:gd fmla="val -74621" name="adj2"/>
            </a:avLst>
          </a:prstGeom>
          <a:solidFill>
            <a:srgbClr val="BC1C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600">
                <a:solidFill>
                  <a:schemeClr val="lt1"/>
                </a:solidFill>
                <a:latin typeface="Calibri"/>
                <a:ea typeface="Calibri"/>
                <a:cs typeface="Calibri"/>
                <a:sym typeface="Calibri"/>
              </a:rPr>
              <a:t>Les documents sont proposés en différentes langues (anglais, français, espagnol, allemand, slovène)</a:t>
            </a:r>
            <a:endParaRPr/>
          </a:p>
        </p:txBody>
      </p:sp>
      <p:sp>
        <p:nvSpPr>
          <p:cNvPr id="588" name="Google Shape;588;p39"/>
          <p:cNvSpPr/>
          <p:nvPr/>
        </p:nvSpPr>
        <p:spPr>
          <a:xfrm>
            <a:off x="2620995" y="4251993"/>
            <a:ext cx="457200" cy="2077687"/>
          </a:xfrm>
          <a:prstGeom prst="rightBrace">
            <a:avLst>
              <a:gd fmla="val 8333" name="adj1"/>
              <a:gd fmla="val 50000" name="adj2"/>
            </a:avLst>
          </a:prstGeom>
          <a:noFill/>
          <a:ln cap="flat" cmpd="sng" w="38100">
            <a:solidFill>
              <a:srgbClr val="BC1C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39"/>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590" name="Google Shape;590;p39"/>
          <p:cNvSpPr txBox="1"/>
          <p:nvPr/>
        </p:nvSpPr>
        <p:spPr>
          <a:xfrm>
            <a:off x="591418" y="407422"/>
            <a:ext cx="109808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Vous arriverez sur la page suivie composée de 2 onglets : Fiches d'outils et Autre documentation.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94" name="Google Shape;94;p4"/>
          <p:cNvSpPr txBox="1"/>
          <p:nvPr/>
        </p:nvSpPr>
        <p:spPr>
          <a:xfrm>
            <a:off x="852407" y="2806183"/>
            <a:ext cx="8324193"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u="sng">
              <a:solidFill>
                <a:schemeClr val="dk1"/>
              </a:solidFill>
              <a:latin typeface="Calibri"/>
              <a:ea typeface="Calibri"/>
              <a:cs typeface="Calibri"/>
              <a:sym typeface="Calibri"/>
              <a:hlinkClick action="ppaction://hlinksldjump" r:id="rId3">
                <a:extLst>
                  <a:ext uri="{A12FA001-AC4F-418D-AE19-62706E023703}">
                    <ahyp:hlinkClr val="tx"/>
                  </a:ext>
                </a:extLst>
              </a:hlinkClick>
            </a:endParaRPr>
          </a:p>
          <a:p>
            <a:pPr indent="-285750" lvl="1" marL="742950" marR="0" rtl="0" algn="l">
              <a:spcBef>
                <a:spcPts val="0"/>
              </a:spcBef>
              <a:spcAft>
                <a:spcPts val="0"/>
              </a:spcAft>
              <a:buClr>
                <a:schemeClr val="dk1"/>
              </a:buClr>
              <a:buSzPts val="1800"/>
              <a:buFont typeface="Arial"/>
              <a:buChar char="•"/>
            </a:pPr>
            <a:r>
              <a:rPr b="0" i="0" lang="fr-FR" sz="1800" u="sng" cap="none" strike="noStrike">
                <a:solidFill>
                  <a:schemeClr val="dk1"/>
                </a:solidFill>
                <a:latin typeface="Calibri"/>
                <a:ea typeface="Calibri"/>
                <a:cs typeface="Calibri"/>
                <a:sym typeface="Calibri"/>
                <a:hlinkClick action="ppaction://hlinksldjump" r:id="rId4">
                  <a:extLst>
                    <a:ext uri="{A12FA001-AC4F-418D-AE19-62706E023703}">
                      <ahyp:hlinkClr val="tx"/>
                    </a:ext>
                  </a:extLst>
                </a:hlinkClick>
              </a:rPr>
              <a:t>Accéder à MOBIPASS</a:t>
            </a:r>
            <a:endParaRPr b="0" i="0" sz="18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fr-FR" sz="1800" u="sng" cap="none" strike="noStrike">
                <a:solidFill>
                  <a:schemeClr val="dk1"/>
                </a:solidFill>
                <a:latin typeface="Calibri"/>
                <a:ea typeface="Calibri"/>
                <a:cs typeface="Calibri"/>
                <a:sym typeface="Calibri"/>
                <a:hlinkClick action="ppaction://hlinksldjump" r:id="rId5">
                  <a:extLst>
                    <a:ext uri="{A12FA001-AC4F-418D-AE19-62706E023703}">
                      <ahyp:hlinkClr val="tx"/>
                    </a:ext>
                  </a:extLst>
                </a:hlinkClick>
              </a:rPr>
              <a:t>Accéder aux différents modules soft skills</a:t>
            </a:r>
            <a:endParaRPr b="0" i="0" sz="18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fr-FR" sz="1800" u="sng" cap="none" strike="noStrike">
                <a:solidFill>
                  <a:schemeClr val="dk1"/>
                </a:solidFill>
                <a:latin typeface="Calibri"/>
                <a:ea typeface="Calibri"/>
                <a:cs typeface="Calibri"/>
                <a:sym typeface="Calibri"/>
                <a:hlinkClick action="ppaction://hlinksldjump" r:id="rId6">
                  <a:extLst>
                    <a:ext uri="{A12FA001-AC4F-418D-AE19-62706E023703}">
                      <ahyp:hlinkClr val="tx"/>
                    </a:ext>
                  </a:extLst>
                </a:hlinkClick>
              </a:rPr>
              <a:t>Visualiser le référentiel soft skills </a:t>
            </a:r>
            <a:endParaRPr b="0" i="0" sz="18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fr-FR" sz="1800" u="sng" cap="none" strike="noStrike">
                <a:solidFill>
                  <a:schemeClr val="dk1"/>
                </a:solidFill>
                <a:latin typeface="Calibri"/>
                <a:ea typeface="Calibri"/>
                <a:cs typeface="Calibri"/>
                <a:sym typeface="Calibri"/>
                <a:hlinkClick action="ppaction://hlinksldjump" r:id="rId7">
                  <a:extLst>
                    <a:ext uri="{A12FA001-AC4F-418D-AE19-62706E023703}">
                      <ahyp:hlinkClr val="tx"/>
                    </a:ext>
                  </a:extLst>
                </a:hlinkClick>
              </a:rPr>
              <a:t>Enregistrer un positionnement initial</a:t>
            </a:r>
            <a:endParaRPr b="0" i="0" sz="18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fr-FR" sz="1800" u="sng" cap="none" strike="noStrike">
                <a:solidFill>
                  <a:schemeClr val="dk1"/>
                </a:solidFill>
                <a:latin typeface="Calibri"/>
                <a:ea typeface="Calibri"/>
                <a:cs typeface="Calibri"/>
                <a:sym typeface="Calibri"/>
                <a:hlinkClick action="ppaction://hlinksldjump" r:id="rId8">
                  <a:extLst>
                    <a:ext uri="{A12FA001-AC4F-418D-AE19-62706E023703}">
                      <ahyp:hlinkClr val="tx"/>
                    </a:ext>
                  </a:extLst>
                </a:hlinkClick>
              </a:rPr>
              <a:t>Consulter un positionnement initial déjà enregistré</a:t>
            </a:r>
            <a:endParaRPr b="0" i="0" sz="18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fr-FR" sz="1800" u="sng" cap="none" strike="noStrike">
                <a:solidFill>
                  <a:schemeClr val="dk1"/>
                </a:solidFill>
                <a:latin typeface="Calibri"/>
                <a:ea typeface="Calibri"/>
                <a:cs typeface="Calibri"/>
                <a:sym typeface="Calibri"/>
                <a:hlinkClick action="ppaction://hlinksldjump" r:id="rId9">
                  <a:extLst>
                    <a:ext uri="{A12FA001-AC4F-418D-AE19-62706E023703}">
                      <ahyp:hlinkClr val="tx"/>
                    </a:ext>
                  </a:extLst>
                </a:hlinkClick>
              </a:rPr>
              <a:t>Enregistrer une évaluation </a:t>
            </a:r>
            <a:endParaRPr b="0" i="0" sz="18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fr-FR" sz="1800" u="sng" cap="none" strike="noStrike">
                <a:solidFill>
                  <a:schemeClr val="dk1"/>
                </a:solidFill>
                <a:latin typeface="Calibri"/>
                <a:ea typeface="Calibri"/>
                <a:cs typeface="Calibri"/>
                <a:sym typeface="Calibri"/>
                <a:hlinkClick action="ppaction://hlinksldjump" r:id="rId10">
                  <a:extLst>
                    <a:ext uri="{A12FA001-AC4F-418D-AE19-62706E023703}">
                      <ahyp:hlinkClr val="tx"/>
                    </a:ext>
                  </a:extLst>
                </a:hlinkClick>
              </a:rPr>
              <a:t>Consulter une évaluation déjà enregistrée</a:t>
            </a:r>
            <a:endParaRPr b="0" i="0" sz="18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fr-FR" sz="1800" u="sng" cap="none" strike="noStrike">
                <a:solidFill>
                  <a:schemeClr val="dk1"/>
                </a:solidFill>
                <a:latin typeface="Calibri"/>
                <a:ea typeface="Calibri"/>
                <a:cs typeface="Calibri"/>
                <a:sym typeface="Calibri"/>
                <a:hlinkClick action="ppaction://hlinksldjump" r:id="rId11">
                  <a:extLst>
                    <a:ext uri="{A12FA001-AC4F-418D-AE19-62706E023703}">
                      <ahyp:hlinkClr val="tx"/>
                    </a:ext>
                  </a:extLst>
                </a:hlinkClick>
              </a:rPr>
              <a:t>Evaluer par le biais d’un référentiel ECVET</a:t>
            </a:r>
            <a:endParaRPr b="0" i="0" sz="18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fr-FR" sz="1800" u="sng" cap="none" strike="noStrike">
                <a:solidFill>
                  <a:schemeClr val="dk1"/>
                </a:solidFill>
                <a:latin typeface="Calibri"/>
                <a:ea typeface="Calibri"/>
                <a:cs typeface="Calibri"/>
                <a:sym typeface="Calibri"/>
                <a:hlinkClick action="ppaction://hlinksldjump" r:id="rId12">
                  <a:extLst>
                    <a:ext uri="{A12FA001-AC4F-418D-AE19-62706E023703}">
                      <ahyp:hlinkClr val="tx"/>
                    </a:ext>
                  </a:extLst>
                </a:hlinkClick>
              </a:rPr>
              <a:t>Visualiser les référentiels ECVET qui possèdent un lien avec la base soft skills</a:t>
            </a:r>
            <a:endParaRPr b="0" i="0" sz="18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fr-FR" sz="1800" u="sng" cap="none" strike="noStrike">
                <a:solidFill>
                  <a:schemeClr val="dk1"/>
                </a:solidFill>
                <a:latin typeface="Calibri"/>
                <a:ea typeface="Calibri"/>
                <a:cs typeface="Calibri"/>
                <a:sym typeface="Calibri"/>
                <a:hlinkClick action="ppaction://hlinksldjump" r:id="rId13">
                  <a:extLst>
                    <a:ext uri="{A12FA001-AC4F-418D-AE19-62706E023703}">
                      <ahyp:hlinkClr val="tx"/>
                    </a:ext>
                  </a:extLst>
                </a:hlinkClick>
              </a:rPr>
              <a:t>Générer des attestations, certificats et CV</a:t>
            </a:r>
            <a:endParaRPr b="0" i="0" sz="1800" u="none" cap="none" strike="noStrike">
              <a:solidFill>
                <a:schemeClr val="dk1"/>
              </a:solidFill>
              <a:latin typeface="Calibri"/>
              <a:ea typeface="Calibri"/>
              <a:cs typeface="Calibri"/>
              <a:sym typeface="Calibri"/>
            </a:endParaRPr>
          </a:p>
        </p:txBody>
      </p:sp>
      <p:pic>
        <p:nvPicPr>
          <p:cNvPr id="95" name="Google Shape;95;p4"/>
          <p:cNvPicPr preferRelativeResize="0"/>
          <p:nvPr/>
        </p:nvPicPr>
        <p:blipFill rotWithShape="1">
          <a:blip r:embed="rId14">
            <a:alphaModFix/>
          </a:blip>
          <a:srcRect b="0" l="0" r="0" t="0"/>
          <a:stretch/>
        </p:blipFill>
        <p:spPr>
          <a:xfrm>
            <a:off x="4895850" y="370601"/>
            <a:ext cx="2400300" cy="628650"/>
          </a:xfrm>
          <a:prstGeom prst="rect">
            <a:avLst/>
          </a:prstGeom>
          <a:noFill/>
          <a:ln>
            <a:noFill/>
          </a:ln>
          <a:effectLst>
            <a:outerShdw blurRad="292100" rotWithShape="0" algn="tl" dir="2700000" dist="139700">
              <a:srgbClr val="333333">
                <a:alpha val="64705"/>
              </a:srgbClr>
            </a:outerShdw>
          </a:effectLst>
        </p:spPr>
      </p:pic>
      <p:sp>
        <p:nvSpPr>
          <p:cNvPr id="96" name="Google Shape;96;p4"/>
          <p:cNvSpPr txBox="1"/>
          <p:nvPr/>
        </p:nvSpPr>
        <p:spPr>
          <a:xfrm>
            <a:off x="852407" y="1162373"/>
            <a:ext cx="10306373"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Sur Mobipass, il est possible de consulter les référentiels professionnels liées aux soft skills ainsi que le référentiel Soft skills. En même temps, il est possible d'enregistrer les résultats des stages et des évaluations, de les consulter et de les visualiser et de générer automatiquement des CV et des portefeuilles de compétences.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fr-FR" sz="1800">
                <a:solidFill>
                  <a:schemeClr val="dk1"/>
                </a:solidFill>
                <a:latin typeface="Calibri"/>
                <a:ea typeface="Calibri"/>
                <a:cs typeface="Calibri"/>
                <a:sym typeface="Calibri"/>
              </a:rPr>
              <a:t>Dans les pages qui suivent, vous apprendrez à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0"/>
          <p:cNvSpPr txBox="1"/>
          <p:nvPr/>
        </p:nvSpPr>
        <p:spPr>
          <a:xfrm>
            <a:off x="605051" y="455083"/>
            <a:ext cx="1080000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Vous pouvez visualiser sur cette page l’ensemble des fiches outil disponible pour animer vos formations</a:t>
            </a:r>
            <a:endParaRPr/>
          </a:p>
          <a:p>
            <a:pPr indent="-342900" lvl="0" marL="342900" marR="0" rtl="0" algn="l">
              <a:spcBef>
                <a:spcPts val="0"/>
              </a:spcBef>
              <a:spcAft>
                <a:spcPts val="0"/>
              </a:spcAft>
              <a:buClr>
                <a:schemeClr val="dk1"/>
              </a:buClr>
              <a:buSzPts val="1600"/>
              <a:buFont typeface="Calibri"/>
              <a:buAutoNum type="arabicPeriod"/>
            </a:pPr>
            <a:r>
              <a:rPr lang="fr-FR" sz="1600">
                <a:solidFill>
                  <a:schemeClr val="dk1"/>
                </a:solidFill>
                <a:latin typeface="Calibri"/>
                <a:ea typeface="Calibri"/>
                <a:cs typeface="Calibri"/>
                <a:sym typeface="Calibri"/>
              </a:rPr>
              <a:t>Faire glisser la barre de défilement sur chacune des fiches outil afin de prendre connaissance de l’ensemble des éléments d’information la concernant (nombre de participants, préparation, équipement, durée, phase, niveau, public et documents à télécharger)</a:t>
            </a:r>
            <a:endParaRPr/>
          </a:p>
          <a:p>
            <a:pPr indent="-342900" lvl="0" marL="342900" marR="0" rtl="0" algn="l">
              <a:spcBef>
                <a:spcPts val="0"/>
              </a:spcBef>
              <a:spcAft>
                <a:spcPts val="0"/>
              </a:spcAft>
              <a:buClr>
                <a:schemeClr val="dk1"/>
              </a:buClr>
              <a:buSzPts val="1600"/>
              <a:buFont typeface="Calibri"/>
              <a:buAutoNum type="arabicPeriod"/>
            </a:pPr>
            <a:r>
              <a:rPr lang="fr-FR" sz="1600">
                <a:solidFill>
                  <a:schemeClr val="dk1"/>
                </a:solidFill>
                <a:latin typeface="Calibri"/>
                <a:ea typeface="Calibri"/>
                <a:cs typeface="Calibri"/>
                <a:sym typeface="Calibri"/>
              </a:rPr>
              <a:t>Faire glisser la barre de défilement pour visualiser l’ensemble des fiches outil. La base de fiches outil se composent de 88 propositions</a:t>
            </a:r>
            <a:endParaRPr/>
          </a:p>
        </p:txBody>
      </p:sp>
      <p:pic>
        <p:nvPicPr>
          <p:cNvPr id="596" name="Google Shape;596;p40"/>
          <p:cNvPicPr preferRelativeResize="0"/>
          <p:nvPr/>
        </p:nvPicPr>
        <p:blipFill rotWithShape="1">
          <a:blip r:embed="rId3">
            <a:alphaModFix/>
          </a:blip>
          <a:srcRect b="5066" l="0" r="726" t="15951"/>
          <a:stretch/>
        </p:blipFill>
        <p:spPr>
          <a:xfrm>
            <a:off x="605051" y="2024743"/>
            <a:ext cx="10800000" cy="4833257"/>
          </a:xfrm>
          <a:prstGeom prst="rect">
            <a:avLst/>
          </a:prstGeom>
          <a:noFill/>
          <a:ln>
            <a:noFill/>
          </a:ln>
        </p:spPr>
      </p:pic>
      <p:cxnSp>
        <p:nvCxnSpPr>
          <p:cNvPr id="597" name="Google Shape;597;p40"/>
          <p:cNvCxnSpPr/>
          <p:nvPr/>
        </p:nvCxnSpPr>
        <p:spPr>
          <a:xfrm>
            <a:off x="6842381" y="3921466"/>
            <a:ext cx="0" cy="2376697"/>
          </a:xfrm>
          <a:prstGeom prst="straightConnector1">
            <a:avLst/>
          </a:prstGeom>
          <a:noFill/>
          <a:ln cap="flat" cmpd="sng" w="38100">
            <a:solidFill>
              <a:srgbClr val="FF0000"/>
            </a:solidFill>
            <a:prstDash val="dash"/>
            <a:miter lim="800000"/>
            <a:headEnd len="med" w="med" type="stealth"/>
            <a:tailEnd len="med" w="med" type="stealth"/>
          </a:ln>
        </p:spPr>
      </p:cxnSp>
      <p:cxnSp>
        <p:nvCxnSpPr>
          <p:cNvPr id="598" name="Google Shape;598;p40"/>
          <p:cNvCxnSpPr/>
          <p:nvPr/>
        </p:nvCxnSpPr>
        <p:spPr>
          <a:xfrm>
            <a:off x="11482806" y="3084821"/>
            <a:ext cx="0" cy="3515032"/>
          </a:xfrm>
          <a:prstGeom prst="straightConnector1">
            <a:avLst/>
          </a:prstGeom>
          <a:noFill/>
          <a:ln cap="flat" cmpd="sng" w="38100">
            <a:solidFill>
              <a:srgbClr val="FF0000"/>
            </a:solidFill>
            <a:prstDash val="dash"/>
            <a:miter lim="800000"/>
            <a:headEnd len="med" w="med" type="stealth"/>
            <a:tailEnd len="med" w="med" type="stealth"/>
          </a:ln>
        </p:spPr>
      </p:cxnSp>
      <p:sp>
        <p:nvSpPr>
          <p:cNvPr id="599" name="Google Shape;599;p40"/>
          <p:cNvSpPr txBox="1"/>
          <p:nvPr/>
        </p:nvSpPr>
        <p:spPr>
          <a:xfrm>
            <a:off x="11482806" y="4550128"/>
            <a:ext cx="3918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rgbClr val="FF0000"/>
                </a:solidFill>
                <a:latin typeface="Calibri"/>
                <a:ea typeface="Calibri"/>
                <a:cs typeface="Calibri"/>
                <a:sym typeface="Calibri"/>
              </a:rPr>
              <a:t>2</a:t>
            </a:r>
            <a:endParaRPr/>
          </a:p>
        </p:txBody>
      </p:sp>
      <p:sp>
        <p:nvSpPr>
          <p:cNvPr id="600" name="Google Shape;600;p40"/>
          <p:cNvSpPr txBox="1"/>
          <p:nvPr/>
        </p:nvSpPr>
        <p:spPr>
          <a:xfrm>
            <a:off x="6870307" y="3736800"/>
            <a:ext cx="3918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rgbClr val="FF0000"/>
                </a:solidFill>
                <a:latin typeface="Calibri"/>
                <a:ea typeface="Calibri"/>
                <a:cs typeface="Calibri"/>
                <a:sym typeface="Calibri"/>
              </a:rPr>
              <a:t>1</a:t>
            </a:r>
            <a:endParaRPr/>
          </a:p>
        </p:txBody>
      </p:sp>
      <p:sp>
        <p:nvSpPr>
          <p:cNvPr id="601" name="Google Shape;601;p40"/>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602" name="Google Shape;602;p40"/>
          <p:cNvSpPr txBox="1"/>
          <p:nvPr>
            <p:ph type="title"/>
          </p:nvPr>
        </p:nvSpPr>
        <p:spPr>
          <a:xfrm>
            <a:off x="605050" y="69003"/>
            <a:ext cx="10877751" cy="427355"/>
          </a:xfrm>
          <a:prstGeom prst="rect">
            <a:avLst/>
          </a:prstGeom>
          <a:solidFill>
            <a:srgbClr val="BC1C5F"/>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000"/>
              <a:buFont typeface="Calibri"/>
              <a:buNone/>
            </a:pPr>
            <a:r>
              <a:rPr b="1" lang="fr-FR" sz="2000" cap="none">
                <a:solidFill>
                  <a:schemeClr val="lt1"/>
                </a:solidFill>
                <a:latin typeface="Calibri"/>
                <a:ea typeface="Calibri"/>
                <a:cs typeface="Calibri"/>
                <a:sym typeface="Calibri"/>
              </a:rPr>
              <a:t>CONSULTER LES FICHES OUTIL DU PROJET SOFT SKILLS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1"/>
          <p:cNvSpPr txBox="1"/>
          <p:nvPr/>
        </p:nvSpPr>
        <p:spPr>
          <a:xfrm>
            <a:off x="605051" y="665900"/>
            <a:ext cx="10800000" cy="5847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startAt="3"/>
            </a:pPr>
            <a:r>
              <a:rPr lang="fr-FR" sz="1600">
                <a:solidFill>
                  <a:schemeClr val="dk1"/>
                </a:solidFill>
                <a:latin typeface="Calibri"/>
                <a:ea typeface="Calibri"/>
                <a:cs typeface="Calibri"/>
                <a:sym typeface="Calibri"/>
              </a:rPr>
              <a:t>Vous pouvez faire une recherche d’outil à l’aide du menu « Chercher une tool card »</a:t>
            </a:r>
            <a:endParaRPr/>
          </a:p>
          <a:p>
            <a:pPr indent="-342900" lvl="0" marL="342900" marR="0" rtl="0" algn="l">
              <a:spcBef>
                <a:spcPts val="0"/>
              </a:spcBef>
              <a:spcAft>
                <a:spcPts val="0"/>
              </a:spcAft>
              <a:buClr>
                <a:schemeClr val="dk1"/>
              </a:buClr>
              <a:buSzPts val="1600"/>
              <a:buFont typeface="Calibri"/>
              <a:buAutoNum type="arabicPeriod" startAt="3"/>
            </a:pPr>
            <a:r>
              <a:rPr lang="fr-FR" sz="1600">
                <a:solidFill>
                  <a:schemeClr val="dk1"/>
                </a:solidFill>
                <a:latin typeface="Calibri"/>
                <a:ea typeface="Calibri"/>
                <a:cs typeface="Calibri"/>
                <a:sym typeface="Calibri"/>
              </a:rPr>
              <a:t>Pour lancer la recherche cliquer sur </a:t>
            </a:r>
            <a:endParaRPr/>
          </a:p>
        </p:txBody>
      </p:sp>
      <p:pic>
        <p:nvPicPr>
          <p:cNvPr id="608" name="Google Shape;608;p41"/>
          <p:cNvPicPr preferRelativeResize="0"/>
          <p:nvPr/>
        </p:nvPicPr>
        <p:blipFill rotWithShape="1">
          <a:blip r:embed="rId3">
            <a:alphaModFix/>
          </a:blip>
          <a:srcRect b="5066" l="0" r="726" t="8023"/>
          <a:stretch/>
        </p:blipFill>
        <p:spPr>
          <a:xfrm>
            <a:off x="605051" y="1539551"/>
            <a:ext cx="10800000" cy="5318449"/>
          </a:xfrm>
          <a:prstGeom prst="rect">
            <a:avLst/>
          </a:prstGeom>
          <a:noFill/>
          <a:ln>
            <a:noFill/>
          </a:ln>
        </p:spPr>
      </p:pic>
      <p:sp>
        <p:nvSpPr>
          <p:cNvPr id="609" name="Google Shape;609;p41"/>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610" name="Google Shape;610;p41"/>
          <p:cNvSpPr/>
          <p:nvPr/>
        </p:nvSpPr>
        <p:spPr>
          <a:xfrm>
            <a:off x="4524291" y="3391676"/>
            <a:ext cx="4703685" cy="361642"/>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 name="Google Shape;611;p41"/>
          <p:cNvSpPr/>
          <p:nvPr/>
        </p:nvSpPr>
        <p:spPr>
          <a:xfrm>
            <a:off x="9414589" y="3384930"/>
            <a:ext cx="914400" cy="361642"/>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 name="Google Shape;612;p41"/>
          <p:cNvSpPr txBox="1"/>
          <p:nvPr/>
        </p:nvSpPr>
        <p:spPr>
          <a:xfrm>
            <a:off x="4392943" y="3663734"/>
            <a:ext cx="3918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rgbClr val="FF0000"/>
                </a:solidFill>
                <a:latin typeface="Calibri"/>
                <a:ea typeface="Calibri"/>
                <a:cs typeface="Calibri"/>
                <a:sym typeface="Calibri"/>
              </a:rPr>
              <a:t>3</a:t>
            </a:r>
            <a:endParaRPr/>
          </a:p>
        </p:txBody>
      </p:sp>
      <p:sp>
        <p:nvSpPr>
          <p:cNvPr id="613" name="Google Shape;613;p41"/>
          <p:cNvSpPr txBox="1"/>
          <p:nvPr/>
        </p:nvSpPr>
        <p:spPr>
          <a:xfrm>
            <a:off x="9227976" y="3663734"/>
            <a:ext cx="3918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rgbClr val="FF0000"/>
                </a:solidFill>
                <a:latin typeface="Calibri"/>
                <a:ea typeface="Calibri"/>
                <a:cs typeface="Calibri"/>
                <a:sym typeface="Calibri"/>
              </a:rPr>
              <a:t>4</a:t>
            </a:r>
            <a:endParaRPr/>
          </a:p>
        </p:txBody>
      </p:sp>
      <p:pic>
        <p:nvPicPr>
          <p:cNvPr id="614" name="Google Shape;614;p41"/>
          <p:cNvPicPr preferRelativeResize="0"/>
          <p:nvPr/>
        </p:nvPicPr>
        <p:blipFill rotWithShape="1">
          <a:blip r:embed="rId4">
            <a:alphaModFix/>
          </a:blip>
          <a:srcRect b="0" l="0" r="0" t="0"/>
          <a:stretch/>
        </p:blipFill>
        <p:spPr>
          <a:xfrm>
            <a:off x="4009133" y="963733"/>
            <a:ext cx="799825" cy="252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2"/>
          <p:cNvSpPr txBox="1"/>
          <p:nvPr/>
        </p:nvSpPr>
        <p:spPr>
          <a:xfrm>
            <a:off x="696000" y="358401"/>
            <a:ext cx="10800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5. Vous pouvez utiliser des filtres pour rechercher des outils spécifiques en utilisant le menu "Filtres".</a:t>
            </a:r>
            <a:endParaRPr sz="1600">
              <a:solidFill>
                <a:schemeClr val="dk1"/>
              </a:solidFill>
              <a:latin typeface="Calibri"/>
              <a:ea typeface="Calibri"/>
              <a:cs typeface="Calibri"/>
              <a:sym typeface="Calibri"/>
            </a:endParaRPr>
          </a:p>
        </p:txBody>
      </p:sp>
      <p:sp>
        <p:nvSpPr>
          <p:cNvPr id="620" name="Google Shape;620;p42"/>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pic>
        <p:nvPicPr>
          <p:cNvPr id="621" name="Google Shape;621;p42"/>
          <p:cNvPicPr preferRelativeResize="0"/>
          <p:nvPr/>
        </p:nvPicPr>
        <p:blipFill rotWithShape="1">
          <a:blip r:embed="rId3">
            <a:alphaModFix/>
          </a:blip>
          <a:srcRect b="0" l="0" r="0" t="0"/>
          <a:stretch/>
        </p:blipFill>
        <p:spPr>
          <a:xfrm>
            <a:off x="696000" y="696955"/>
            <a:ext cx="10800000" cy="5264434"/>
          </a:xfrm>
          <a:prstGeom prst="rect">
            <a:avLst/>
          </a:prstGeom>
          <a:noFill/>
          <a:ln>
            <a:noFill/>
          </a:ln>
        </p:spPr>
      </p:pic>
      <p:sp>
        <p:nvSpPr>
          <p:cNvPr id="622" name="Google Shape;622;p42"/>
          <p:cNvSpPr/>
          <p:nvPr/>
        </p:nvSpPr>
        <p:spPr>
          <a:xfrm>
            <a:off x="10299169" y="2058338"/>
            <a:ext cx="1054631" cy="365125"/>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 name="Google Shape;623;p42"/>
          <p:cNvSpPr txBox="1"/>
          <p:nvPr/>
        </p:nvSpPr>
        <p:spPr>
          <a:xfrm>
            <a:off x="10826484" y="1689006"/>
            <a:ext cx="327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rgbClr val="FF0000"/>
                </a:solidFill>
                <a:latin typeface="Calibri"/>
                <a:ea typeface="Calibri"/>
                <a:cs typeface="Calibri"/>
                <a:sym typeface="Calibri"/>
              </a:rPr>
              <a:t>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3"/>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629" name="Google Shape;629;p43"/>
          <p:cNvSpPr txBox="1"/>
          <p:nvPr/>
        </p:nvSpPr>
        <p:spPr>
          <a:xfrm>
            <a:off x="696000" y="358401"/>
            <a:ext cx="10800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chemeClr val="dk1"/>
                </a:solidFill>
                <a:latin typeface="Calibri"/>
                <a:ea typeface="Calibri"/>
                <a:cs typeface="Calibri"/>
                <a:sym typeface="Calibri"/>
              </a:rPr>
              <a:t>8 filtres différents</a:t>
            </a:r>
            <a:endParaRPr b="1" sz="1800">
              <a:solidFill>
                <a:schemeClr val="dk1"/>
              </a:solidFill>
              <a:latin typeface="Calibri"/>
              <a:ea typeface="Calibri"/>
              <a:cs typeface="Calibri"/>
              <a:sym typeface="Calibri"/>
            </a:endParaRPr>
          </a:p>
        </p:txBody>
      </p:sp>
      <p:pic>
        <p:nvPicPr>
          <p:cNvPr id="630" name="Google Shape;630;p43"/>
          <p:cNvPicPr preferRelativeResize="0"/>
          <p:nvPr/>
        </p:nvPicPr>
        <p:blipFill rotWithShape="1">
          <a:blip r:embed="rId3">
            <a:alphaModFix/>
          </a:blip>
          <a:srcRect b="0" l="0" r="0" t="14452"/>
          <a:stretch/>
        </p:blipFill>
        <p:spPr>
          <a:xfrm>
            <a:off x="419100" y="920031"/>
            <a:ext cx="11353800" cy="520290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4"/>
          <p:cNvSpPr txBox="1"/>
          <p:nvPr/>
        </p:nvSpPr>
        <p:spPr>
          <a:xfrm>
            <a:off x="605051" y="507970"/>
            <a:ext cx="10800000"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Vous pouvez visualiser sur cette page l’ensemble des documents rédigés dans la cadre du projet soft skills</a:t>
            </a:r>
            <a:endParaRPr sz="16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600"/>
              <a:buFont typeface="Calibri"/>
              <a:buAutoNum type="arabicPeriod"/>
            </a:pPr>
            <a:r>
              <a:rPr lang="fr-FR" sz="1600">
                <a:solidFill>
                  <a:schemeClr val="dk1"/>
                </a:solidFill>
                <a:latin typeface="Calibri"/>
                <a:ea typeface="Calibri"/>
                <a:cs typeface="Calibri"/>
                <a:sym typeface="Calibri"/>
              </a:rPr>
              <a:t>Faire glisser la barre de défilement sur chacune des document afin de prendre connaissance de l’ensemble des éléments d’information la concernant (description et documents à télécharger)</a:t>
            </a:r>
            <a:endParaRPr/>
          </a:p>
          <a:p>
            <a:pPr indent="-342900" lvl="0" marL="342900" marR="0" rtl="0" algn="l">
              <a:spcBef>
                <a:spcPts val="0"/>
              </a:spcBef>
              <a:spcAft>
                <a:spcPts val="0"/>
              </a:spcAft>
              <a:buClr>
                <a:schemeClr val="dk1"/>
              </a:buClr>
              <a:buSzPts val="1600"/>
              <a:buFont typeface="Calibri"/>
              <a:buAutoNum type="arabicPeriod"/>
            </a:pPr>
            <a:r>
              <a:rPr lang="fr-FR" sz="1600">
                <a:solidFill>
                  <a:schemeClr val="dk1"/>
                </a:solidFill>
                <a:latin typeface="Calibri"/>
                <a:ea typeface="Calibri"/>
                <a:cs typeface="Calibri"/>
                <a:sym typeface="Calibri"/>
              </a:rPr>
              <a:t>Faire glisser la barre de défilement pour visualiser l’ensemble des documents</a:t>
            </a:r>
            <a:endParaRPr/>
          </a:p>
          <a:p>
            <a:pPr indent="-342900" lvl="0" marL="342900" marR="0" rtl="0" algn="l">
              <a:spcBef>
                <a:spcPts val="0"/>
              </a:spcBef>
              <a:spcAft>
                <a:spcPts val="0"/>
              </a:spcAft>
              <a:buClr>
                <a:schemeClr val="dk1"/>
              </a:buClr>
              <a:buSzPts val="1600"/>
              <a:buFont typeface="Calibri"/>
              <a:buAutoNum type="arabicPeriod"/>
            </a:pPr>
            <a:r>
              <a:rPr lang="fr-FR" sz="1600">
                <a:solidFill>
                  <a:schemeClr val="dk1"/>
                </a:solidFill>
                <a:latin typeface="Calibri"/>
                <a:ea typeface="Calibri"/>
                <a:cs typeface="Calibri"/>
                <a:sym typeface="Calibri"/>
              </a:rPr>
              <a:t>Télécharger la version du document qui vous intéresse en cliquant sur </a:t>
            </a:r>
            <a:endParaRPr/>
          </a:p>
        </p:txBody>
      </p:sp>
      <p:pic>
        <p:nvPicPr>
          <p:cNvPr id="636" name="Google Shape;636;p44"/>
          <p:cNvPicPr preferRelativeResize="0"/>
          <p:nvPr/>
        </p:nvPicPr>
        <p:blipFill rotWithShape="1">
          <a:blip r:embed="rId3">
            <a:alphaModFix/>
          </a:blip>
          <a:srcRect b="4372" l="0" r="645" t="15769"/>
          <a:stretch/>
        </p:blipFill>
        <p:spPr>
          <a:xfrm>
            <a:off x="605051" y="1975104"/>
            <a:ext cx="10800000" cy="4882896"/>
          </a:xfrm>
          <a:prstGeom prst="rect">
            <a:avLst/>
          </a:prstGeom>
          <a:noFill/>
          <a:ln>
            <a:noFill/>
          </a:ln>
        </p:spPr>
      </p:pic>
      <p:cxnSp>
        <p:nvCxnSpPr>
          <p:cNvPr id="637" name="Google Shape;637;p44"/>
          <p:cNvCxnSpPr/>
          <p:nvPr/>
        </p:nvCxnSpPr>
        <p:spPr>
          <a:xfrm>
            <a:off x="7726301" y="3220426"/>
            <a:ext cx="0" cy="1798614"/>
          </a:xfrm>
          <a:prstGeom prst="straightConnector1">
            <a:avLst/>
          </a:prstGeom>
          <a:noFill/>
          <a:ln cap="flat" cmpd="sng" w="38100">
            <a:solidFill>
              <a:srgbClr val="FF0000"/>
            </a:solidFill>
            <a:prstDash val="dash"/>
            <a:miter lim="800000"/>
            <a:headEnd len="med" w="med" type="stealth"/>
            <a:tailEnd len="med" w="med" type="stealth"/>
          </a:ln>
        </p:spPr>
      </p:cxnSp>
      <p:cxnSp>
        <p:nvCxnSpPr>
          <p:cNvPr id="638" name="Google Shape;638;p44"/>
          <p:cNvCxnSpPr/>
          <p:nvPr/>
        </p:nvCxnSpPr>
        <p:spPr>
          <a:xfrm>
            <a:off x="11432006" y="3084821"/>
            <a:ext cx="0" cy="3515032"/>
          </a:xfrm>
          <a:prstGeom prst="straightConnector1">
            <a:avLst/>
          </a:prstGeom>
          <a:noFill/>
          <a:ln cap="flat" cmpd="sng" w="38100">
            <a:solidFill>
              <a:srgbClr val="FF0000"/>
            </a:solidFill>
            <a:prstDash val="dash"/>
            <a:miter lim="800000"/>
            <a:headEnd len="med" w="med" type="stealth"/>
            <a:tailEnd len="med" w="med" type="stealth"/>
          </a:ln>
        </p:spPr>
      </p:cxnSp>
      <p:sp>
        <p:nvSpPr>
          <p:cNvPr id="639" name="Google Shape;639;p44"/>
          <p:cNvSpPr txBox="1"/>
          <p:nvPr/>
        </p:nvSpPr>
        <p:spPr>
          <a:xfrm>
            <a:off x="11452326" y="4550128"/>
            <a:ext cx="3918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rgbClr val="FF0000"/>
                </a:solidFill>
                <a:latin typeface="Calibri"/>
                <a:ea typeface="Calibri"/>
                <a:cs typeface="Calibri"/>
                <a:sym typeface="Calibri"/>
              </a:rPr>
              <a:t>2</a:t>
            </a:r>
            <a:endParaRPr/>
          </a:p>
        </p:txBody>
      </p:sp>
      <p:sp>
        <p:nvSpPr>
          <p:cNvPr id="640" name="Google Shape;640;p44"/>
          <p:cNvSpPr txBox="1"/>
          <p:nvPr/>
        </p:nvSpPr>
        <p:spPr>
          <a:xfrm>
            <a:off x="7295538" y="3543760"/>
            <a:ext cx="3918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rgbClr val="FF0000"/>
                </a:solidFill>
                <a:latin typeface="Calibri"/>
                <a:ea typeface="Calibri"/>
                <a:cs typeface="Calibri"/>
                <a:sym typeface="Calibri"/>
              </a:rPr>
              <a:t>1</a:t>
            </a:r>
            <a:endParaRPr/>
          </a:p>
        </p:txBody>
      </p:sp>
      <p:pic>
        <p:nvPicPr>
          <p:cNvPr id="641" name="Google Shape;641;p44"/>
          <p:cNvPicPr preferRelativeResize="0"/>
          <p:nvPr/>
        </p:nvPicPr>
        <p:blipFill rotWithShape="1">
          <a:blip r:embed="rId4">
            <a:alphaModFix/>
          </a:blip>
          <a:srcRect b="0" l="0" r="0" t="0"/>
          <a:stretch/>
        </p:blipFill>
        <p:spPr>
          <a:xfrm>
            <a:off x="6860859" y="1507409"/>
            <a:ext cx="1753829" cy="324000"/>
          </a:xfrm>
          <a:prstGeom prst="rect">
            <a:avLst/>
          </a:prstGeom>
          <a:noFill/>
          <a:ln>
            <a:noFill/>
          </a:ln>
        </p:spPr>
      </p:pic>
      <p:sp>
        <p:nvSpPr>
          <p:cNvPr id="642" name="Google Shape;642;p44"/>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643" name="Google Shape;643;p44"/>
          <p:cNvSpPr txBox="1"/>
          <p:nvPr>
            <p:ph type="title"/>
          </p:nvPr>
        </p:nvSpPr>
        <p:spPr>
          <a:xfrm>
            <a:off x="605050" y="69003"/>
            <a:ext cx="10877751" cy="427355"/>
          </a:xfrm>
          <a:prstGeom prst="rect">
            <a:avLst/>
          </a:prstGeom>
          <a:solidFill>
            <a:srgbClr val="BC1C5F"/>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000"/>
              <a:buFont typeface="Calibri"/>
              <a:buNone/>
            </a:pPr>
            <a:r>
              <a:rPr b="1" lang="fr-FR" sz="2000" cap="none">
                <a:solidFill>
                  <a:schemeClr val="lt1"/>
                </a:solidFill>
                <a:latin typeface="Calibri"/>
                <a:ea typeface="Calibri"/>
                <a:cs typeface="Calibri"/>
                <a:sym typeface="Calibri"/>
              </a:rPr>
              <a:t>CONSULTER LES AUTRES DOCUMENTS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5"/>
          <p:cNvPicPr preferRelativeResize="0"/>
          <p:nvPr/>
        </p:nvPicPr>
        <p:blipFill rotWithShape="1">
          <a:blip r:embed="rId3">
            <a:alphaModFix/>
          </a:blip>
          <a:srcRect b="313" l="0" r="0" t="312"/>
          <a:stretch/>
        </p:blipFill>
        <p:spPr>
          <a:xfrm>
            <a:off x="605051" y="1594758"/>
            <a:ext cx="10800000" cy="5263242"/>
          </a:xfrm>
          <a:prstGeom prst="rect">
            <a:avLst/>
          </a:prstGeom>
          <a:noFill/>
          <a:ln>
            <a:noFill/>
          </a:ln>
        </p:spPr>
      </p:pic>
      <p:sp>
        <p:nvSpPr>
          <p:cNvPr id="103" name="Google Shape;103;p5"/>
          <p:cNvSpPr/>
          <p:nvPr/>
        </p:nvSpPr>
        <p:spPr>
          <a:xfrm>
            <a:off x="7666972" y="2247032"/>
            <a:ext cx="1936955" cy="688258"/>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 name="Google Shape;104;p5"/>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sz="1400"/>
              <a:t>‹#›</a:t>
            </a:fld>
            <a:endParaRPr sz="1400"/>
          </a:p>
        </p:txBody>
      </p:sp>
      <p:sp>
        <p:nvSpPr>
          <p:cNvPr id="105" name="Google Shape;105;p5"/>
          <p:cNvSpPr txBox="1"/>
          <p:nvPr/>
        </p:nvSpPr>
        <p:spPr>
          <a:xfrm>
            <a:off x="605051" y="987194"/>
            <a:ext cx="609420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Après vous être authentifié, vous pouvez accéder à MOBIPASS</a:t>
            </a:r>
            <a:endParaRPr/>
          </a:p>
        </p:txBody>
      </p:sp>
      <p:sp>
        <p:nvSpPr>
          <p:cNvPr id="106" name="Google Shape;106;p5"/>
          <p:cNvSpPr txBox="1"/>
          <p:nvPr>
            <p:ph type="title"/>
          </p:nvPr>
        </p:nvSpPr>
        <p:spPr>
          <a:xfrm>
            <a:off x="605051" y="457200"/>
            <a:ext cx="10515600" cy="495689"/>
          </a:xfrm>
          <a:prstGeom prst="rect">
            <a:avLst/>
          </a:prstGeom>
          <a:solidFill>
            <a:srgbClr val="3A88C8"/>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000"/>
              <a:buFont typeface="Calibri"/>
              <a:buNone/>
            </a:pPr>
            <a:r>
              <a:rPr b="1" lang="fr-FR" sz="2000">
                <a:solidFill>
                  <a:srgbClr val="FFFFFF"/>
                </a:solidFill>
                <a:latin typeface="Calibri"/>
                <a:ea typeface="Calibri"/>
                <a:cs typeface="Calibri"/>
                <a:sym typeface="Calibri"/>
              </a:rPr>
              <a:t>ACCEDER A MOBIPASS</a:t>
            </a:r>
            <a:endParaRPr sz="5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6"/>
          <p:cNvPicPr preferRelativeResize="0"/>
          <p:nvPr/>
        </p:nvPicPr>
        <p:blipFill rotWithShape="1">
          <a:blip r:embed="rId3">
            <a:alphaModFix/>
          </a:blip>
          <a:srcRect b="5033" l="-1" r="740" t="8299"/>
          <a:stretch/>
        </p:blipFill>
        <p:spPr>
          <a:xfrm>
            <a:off x="605051" y="1553759"/>
            <a:ext cx="10800000" cy="5304241"/>
          </a:xfrm>
          <a:prstGeom prst="rect">
            <a:avLst/>
          </a:prstGeom>
          <a:noFill/>
          <a:ln>
            <a:noFill/>
          </a:ln>
        </p:spPr>
      </p:pic>
      <p:sp>
        <p:nvSpPr>
          <p:cNvPr id="112" name="Google Shape;112;p6"/>
          <p:cNvSpPr/>
          <p:nvPr/>
        </p:nvSpPr>
        <p:spPr>
          <a:xfrm>
            <a:off x="494522" y="5195505"/>
            <a:ext cx="1691568" cy="477507"/>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 name="Google Shape;113;p6"/>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114" name="Google Shape;114;p6"/>
          <p:cNvSpPr txBox="1"/>
          <p:nvPr>
            <p:ph type="title"/>
          </p:nvPr>
        </p:nvSpPr>
        <p:spPr>
          <a:xfrm>
            <a:off x="605051" y="305923"/>
            <a:ext cx="10515600" cy="396000"/>
          </a:xfrm>
          <a:prstGeom prst="rect">
            <a:avLst/>
          </a:prstGeom>
          <a:solidFill>
            <a:srgbClr val="3A88C8"/>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2000"/>
              <a:buFont typeface="Calibri"/>
              <a:buNone/>
            </a:pPr>
            <a:r>
              <a:rPr b="1" lang="fr-FR" sz="2000" cap="none">
                <a:solidFill>
                  <a:srgbClr val="FFFFFF"/>
                </a:solidFill>
                <a:latin typeface="Calibri"/>
                <a:ea typeface="Calibri"/>
                <a:cs typeface="Calibri"/>
                <a:sym typeface="Calibri"/>
              </a:rPr>
              <a:t>ACCÉDER AUX DIFFÉRENTS MODULES SOFT SKILLS</a:t>
            </a:r>
            <a:endParaRPr sz="2000" cap="none"/>
          </a:p>
        </p:txBody>
      </p:sp>
      <p:sp>
        <p:nvSpPr>
          <p:cNvPr id="115" name="Google Shape;115;p6"/>
          <p:cNvSpPr txBox="1"/>
          <p:nvPr/>
        </p:nvSpPr>
        <p:spPr>
          <a:xfrm>
            <a:off x="605050" y="811854"/>
            <a:ext cx="698446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Pour visualiser les modules soft skills allez dans l’outil MOBIPASS</a:t>
            </a:r>
            <a:endParaRPr/>
          </a:p>
          <a:p>
            <a:pPr indent="0" lvl="0" marL="0" marR="0" rtl="0" algn="l">
              <a:spcBef>
                <a:spcPts val="0"/>
              </a:spcBef>
              <a:spcAft>
                <a:spcPts val="0"/>
              </a:spcAft>
              <a:buNone/>
            </a:pPr>
            <a:r>
              <a:rPr lang="fr-FR" sz="1600">
                <a:solidFill>
                  <a:schemeClr val="dk1"/>
                </a:solidFill>
                <a:latin typeface="Calibri"/>
                <a:ea typeface="Calibri"/>
                <a:cs typeface="Calibri"/>
                <a:sym typeface="Calibri"/>
              </a:rPr>
              <a:t>1. Cliquez sur l’onglet Sotf skills dans le menu de gauche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7"/>
          <p:cNvPicPr preferRelativeResize="0"/>
          <p:nvPr/>
        </p:nvPicPr>
        <p:blipFill rotWithShape="1">
          <a:blip r:embed="rId3">
            <a:alphaModFix/>
          </a:blip>
          <a:srcRect b="32960" l="39032" r="23145" t="33835"/>
          <a:stretch/>
        </p:blipFill>
        <p:spPr>
          <a:xfrm>
            <a:off x="605051" y="1389761"/>
            <a:ext cx="4611330" cy="2277171"/>
          </a:xfrm>
          <a:prstGeom prst="rect">
            <a:avLst/>
          </a:prstGeom>
          <a:noFill/>
          <a:ln>
            <a:noFill/>
          </a:ln>
        </p:spPr>
      </p:pic>
      <p:sp>
        <p:nvSpPr>
          <p:cNvPr id="121" name="Google Shape;121;p7"/>
          <p:cNvSpPr txBox="1"/>
          <p:nvPr/>
        </p:nvSpPr>
        <p:spPr>
          <a:xfrm>
            <a:off x="5300286" y="1555765"/>
            <a:ext cx="567321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rgbClr val="3A88C8"/>
                </a:solidFill>
                <a:latin typeface="Calibri"/>
                <a:ea typeface="Calibri"/>
                <a:cs typeface="Calibri"/>
                <a:sym typeface="Calibri"/>
              </a:rPr>
              <a:t>Consultez l’ensemble de la base soft skills (p. 5)</a:t>
            </a:r>
            <a:endParaRPr/>
          </a:p>
        </p:txBody>
      </p:sp>
      <p:sp>
        <p:nvSpPr>
          <p:cNvPr id="122" name="Google Shape;122;p7"/>
          <p:cNvSpPr txBox="1"/>
          <p:nvPr/>
        </p:nvSpPr>
        <p:spPr>
          <a:xfrm>
            <a:off x="5300286" y="2193356"/>
            <a:ext cx="567321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rgbClr val="3A88C8"/>
                </a:solidFill>
                <a:latin typeface="Calibri"/>
                <a:ea typeface="Calibri"/>
                <a:cs typeface="Calibri"/>
                <a:sym typeface="Calibri"/>
              </a:rPr>
              <a:t>Enregistrez des positionnements (p. 9)</a:t>
            </a:r>
            <a:endParaRPr/>
          </a:p>
          <a:p>
            <a:pPr indent="0" lvl="0" marL="0" marR="0" rtl="0" algn="l">
              <a:spcBef>
                <a:spcPts val="0"/>
              </a:spcBef>
              <a:spcAft>
                <a:spcPts val="0"/>
              </a:spcAft>
              <a:buNone/>
            </a:pPr>
            <a:r>
              <a:rPr b="1" lang="fr-FR" sz="1600">
                <a:solidFill>
                  <a:srgbClr val="3A88C8"/>
                </a:solidFill>
                <a:latin typeface="Calibri"/>
                <a:ea typeface="Calibri"/>
                <a:cs typeface="Calibri"/>
                <a:sym typeface="Calibri"/>
              </a:rPr>
              <a:t>Consultez et exploitez des positionnements (p. 12)</a:t>
            </a:r>
            <a:endParaRPr/>
          </a:p>
        </p:txBody>
      </p:sp>
      <p:sp>
        <p:nvSpPr>
          <p:cNvPr id="123" name="Google Shape;123;p7"/>
          <p:cNvSpPr txBox="1"/>
          <p:nvPr/>
        </p:nvSpPr>
        <p:spPr>
          <a:xfrm>
            <a:off x="5300286" y="2943807"/>
            <a:ext cx="567321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rgbClr val="3A88C8"/>
                </a:solidFill>
                <a:latin typeface="Calibri"/>
                <a:ea typeface="Calibri"/>
                <a:cs typeface="Calibri"/>
                <a:sym typeface="Calibri"/>
              </a:rPr>
              <a:t>Enregistrez des évaluations (p. 14)</a:t>
            </a:r>
            <a:endParaRPr/>
          </a:p>
          <a:p>
            <a:pPr indent="0" lvl="0" marL="0" marR="0" rtl="0" algn="l">
              <a:spcBef>
                <a:spcPts val="0"/>
              </a:spcBef>
              <a:spcAft>
                <a:spcPts val="0"/>
              </a:spcAft>
              <a:buNone/>
            </a:pPr>
            <a:r>
              <a:rPr b="1" lang="fr-FR" sz="1600">
                <a:solidFill>
                  <a:srgbClr val="3A88C8"/>
                </a:solidFill>
                <a:latin typeface="Calibri"/>
                <a:ea typeface="Calibri"/>
                <a:cs typeface="Calibri"/>
                <a:sym typeface="Calibri"/>
              </a:rPr>
              <a:t>Consultez et exploitez des évaluations (p. 19)</a:t>
            </a:r>
            <a:endParaRPr/>
          </a:p>
        </p:txBody>
      </p:sp>
      <p:sp>
        <p:nvSpPr>
          <p:cNvPr id="124" name="Google Shape;124;p7"/>
          <p:cNvSpPr txBox="1"/>
          <p:nvPr/>
        </p:nvSpPr>
        <p:spPr>
          <a:xfrm>
            <a:off x="5300285" y="4079680"/>
            <a:ext cx="642829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rgbClr val="3A88C8"/>
                </a:solidFill>
                <a:latin typeface="Calibri"/>
                <a:ea typeface="Calibri"/>
                <a:cs typeface="Calibri"/>
                <a:sym typeface="Calibri"/>
              </a:rPr>
              <a:t>Enregistrez des évaluations par le biais d’un référentiel ECVET (p. 20)</a:t>
            </a:r>
            <a:endParaRPr/>
          </a:p>
        </p:txBody>
      </p:sp>
      <p:sp>
        <p:nvSpPr>
          <p:cNvPr id="125" name="Google Shape;125;p7"/>
          <p:cNvSpPr txBox="1"/>
          <p:nvPr/>
        </p:nvSpPr>
        <p:spPr>
          <a:xfrm>
            <a:off x="5300285" y="4967656"/>
            <a:ext cx="567321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rgbClr val="3A88C8"/>
                </a:solidFill>
                <a:latin typeface="Calibri"/>
                <a:ea typeface="Calibri"/>
                <a:cs typeface="Calibri"/>
                <a:sym typeface="Calibri"/>
              </a:rPr>
              <a:t>Visualisez les référentiels ECVET qui possèdent un lien avec la base des soft skills (p. 21)</a:t>
            </a:r>
            <a:endParaRPr/>
          </a:p>
        </p:txBody>
      </p:sp>
      <p:pic>
        <p:nvPicPr>
          <p:cNvPr id="126" name="Google Shape;126;p7"/>
          <p:cNvPicPr preferRelativeResize="0"/>
          <p:nvPr/>
        </p:nvPicPr>
        <p:blipFill rotWithShape="1">
          <a:blip r:embed="rId3">
            <a:alphaModFix/>
          </a:blip>
          <a:srcRect b="22422" l="39032" r="23145" t="66556"/>
          <a:stretch/>
        </p:blipFill>
        <p:spPr>
          <a:xfrm>
            <a:off x="605051" y="3871068"/>
            <a:ext cx="4611330" cy="755779"/>
          </a:xfrm>
          <a:prstGeom prst="rect">
            <a:avLst/>
          </a:prstGeom>
          <a:noFill/>
          <a:ln>
            <a:noFill/>
          </a:ln>
        </p:spPr>
      </p:pic>
      <p:pic>
        <p:nvPicPr>
          <p:cNvPr id="127" name="Google Shape;127;p7"/>
          <p:cNvPicPr preferRelativeResize="0"/>
          <p:nvPr/>
        </p:nvPicPr>
        <p:blipFill rotWithShape="1">
          <a:blip r:embed="rId3">
            <a:alphaModFix/>
          </a:blip>
          <a:srcRect b="15719" l="39032" r="23145" t="77548"/>
          <a:stretch/>
        </p:blipFill>
        <p:spPr>
          <a:xfrm>
            <a:off x="605051" y="5103847"/>
            <a:ext cx="4611330" cy="461616"/>
          </a:xfrm>
          <a:prstGeom prst="rect">
            <a:avLst/>
          </a:prstGeom>
          <a:noFill/>
          <a:ln>
            <a:noFill/>
          </a:ln>
        </p:spPr>
      </p:pic>
      <p:sp>
        <p:nvSpPr>
          <p:cNvPr id="128" name="Google Shape;128;p7"/>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129" name="Google Shape;129;p7"/>
          <p:cNvSpPr txBox="1"/>
          <p:nvPr/>
        </p:nvSpPr>
        <p:spPr>
          <a:xfrm>
            <a:off x="3048000" y="669860"/>
            <a:ext cx="6096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800">
                <a:solidFill>
                  <a:schemeClr val="dk1"/>
                </a:solidFill>
                <a:latin typeface="Calibri"/>
                <a:ea typeface="Calibri"/>
                <a:cs typeface="Calibri"/>
                <a:sym typeface="Calibri"/>
              </a:rPr>
              <a:t>Vous trouverez les différents modules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8"/>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
        <p:nvSpPr>
          <p:cNvPr id="135" name="Google Shape;135;p8"/>
          <p:cNvSpPr/>
          <p:nvPr/>
        </p:nvSpPr>
        <p:spPr>
          <a:xfrm>
            <a:off x="5923771" y="3228346"/>
            <a:ext cx="1991503" cy="477507"/>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6" name="Google Shape;136;p8"/>
          <p:cNvPicPr preferRelativeResize="0"/>
          <p:nvPr/>
        </p:nvPicPr>
        <p:blipFill rotWithShape="1">
          <a:blip r:embed="rId3">
            <a:alphaModFix/>
          </a:blip>
          <a:srcRect b="5066" l="0" r="587" t="9251"/>
          <a:stretch/>
        </p:blipFill>
        <p:spPr>
          <a:xfrm>
            <a:off x="605051" y="1622078"/>
            <a:ext cx="10800000" cy="5235922"/>
          </a:xfrm>
          <a:prstGeom prst="rect">
            <a:avLst/>
          </a:prstGeom>
          <a:noFill/>
          <a:ln>
            <a:noFill/>
          </a:ln>
        </p:spPr>
      </p:pic>
      <p:sp>
        <p:nvSpPr>
          <p:cNvPr id="137" name="Google Shape;137;p8"/>
          <p:cNvSpPr/>
          <p:nvPr/>
        </p:nvSpPr>
        <p:spPr>
          <a:xfrm>
            <a:off x="4945224" y="3620278"/>
            <a:ext cx="2777414" cy="520874"/>
          </a:xfrm>
          <a:prstGeom prst="wedgeRectCallout">
            <a:avLst>
              <a:gd fmla="val -74838" name="adj1"/>
              <a:gd fmla="val -43628" name="adj2"/>
            </a:avLst>
          </a:prstGeom>
          <a:solidFill>
            <a:srgbClr val="3A88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600">
                <a:solidFill>
                  <a:schemeClr val="lt1"/>
                </a:solidFill>
                <a:latin typeface="Calibri"/>
                <a:ea typeface="Calibri"/>
                <a:cs typeface="Calibri"/>
                <a:sym typeface="Calibri"/>
              </a:rPr>
              <a:t>Les 5 catégories de soft skills</a:t>
            </a:r>
            <a:endParaRPr sz="1600">
              <a:solidFill>
                <a:schemeClr val="lt1"/>
              </a:solidFill>
              <a:latin typeface="Calibri"/>
              <a:ea typeface="Calibri"/>
              <a:cs typeface="Calibri"/>
              <a:sym typeface="Calibri"/>
            </a:endParaRPr>
          </a:p>
        </p:txBody>
      </p:sp>
      <p:sp>
        <p:nvSpPr>
          <p:cNvPr id="138" name="Google Shape;138;p8"/>
          <p:cNvSpPr/>
          <p:nvPr/>
        </p:nvSpPr>
        <p:spPr>
          <a:xfrm>
            <a:off x="2575249" y="3135086"/>
            <a:ext cx="1670180" cy="1660849"/>
          </a:xfrm>
          <a:prstGeom prst="roundRect">
            <a:avLst>
              <a:gd fmla="val 16667" name="adj"/>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 name="Google Shape;139;p8"/>
          <p:cNvSpPr txBox="1"/>
          <p:nvPr>
            <p:ph type="title"/>
          </p:nvPr>
        </p:nvSpPr>
        <p:spPr>
          <a:xfrm>
            <a:off x="553800" y="350995"/>
            <a:ext cx="10515600" cy="396000"/>
          </a:xfrm>
          <a:prstGeom prst="rect">
            <a:avLst/>
          </a:prstGeom>
          <a:solidFill>
            <a:srgbClr val="3A88C8"/>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2000"/>
              <a:buFont typeface="Calibri"/>
              <a:buNone/>
            </a:pPr>
            <a:r>
              <a:rPr b="1" lang="fr-FR" sz="2000" cap="none">
                <a:solidFill>
                  <a:srgbClr val="FFFFFF"/>
                </a:solidFill>
                <a:latin typeface="Calibri"/>
                <a:ea typeface="Calibri"/>
                <a:cs typeface="Calibri"/>
                <a:sym typeface="Calibri"/>
              </a:rPr>
              <a:t>VISUALISER</a:t>
            </a:r>
            <a:r>
              <a:rPr b="1" lang="fr-FR" sz="2000">
                <a:solidFill>
                  <a:srgbClr val="FFFFFF"/>
                </a:solidFill>
                <a:latin typeface="Calibri"/>
                <a:ea typeface="Calibri"/>
                <a:cs typeface="Calibri"/>
                <a:sym typeface="Calibri"/>
              </a:rPr>
              <a:t> </a:t>
            </a:r>
            <a:r>
              <a:rPr b="1" lang="fr-FR" sz="2000" cap="none">
                <a:solidFill>
                  <a:srgbClr val="FFFFFF"/>
                </a:solidFill>
                <a:latin typeface="Calibri"/>
                <a:ea typeface="Calibri"/>
                <a:cs typeface="Calibri"/>
                <a:sym typeface="Calibri"/>
              </a:rPr>
              <a:t>LE RÉFÉRENTIEL SOFT SKILLS</a:t>
            </a:r>
            <a:endParaRPr b="1" sz="2000" cap="none">
              <a:solidFill>
                <a:srgbClr val="FFFFFF"/>
              </a:solidFill>
              <a:latin typeface="Calibri"/>
              <a:ea typeface="Calibri"/>
              <a:cs typeface="Calibri"/>
              <a:sym typeface="Calibri"/>
            </a:endParaRPr>
          </a:p>
        </p:txBody>
      </p:sp>
      <p:sp>
        <p:nvSpPr>
          <p:cNvPr id="140" name="Google Shape;140;p8"/>
          <p:cNvSpPr txBox="1"/>
          <p:nvPr/>
        </p:nvSpPr>
        <p:spPr>
          <a:xfrm>
            <a:off x="605050" y="903430"/>
            <a:ext cx="9941029" cy="5847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a:pPr>
            <a:r>
              <a:rPr lang="fr-FR" sz="1600">
                <a:solidFill>
                  <a:schemeClr val="dk1"/>
                </a:solidFill>
                <a:latin typeface="Calibri"/>
                <a:ea typeface="Calibri"/>
                <a:cs typeface="Calibri"/>
                <a:sym typeface="Calibri"/>
              </a:rPr>
              <a:t>Cliquez sur l’onglet « Visualiser le référentiel soft skills »</a:t>
            </a:r>
            <a:endParaRPr/>
          </a:p>
          <a:p>
            <a:pPr indent="0" lvl="0" marL="0" marR="0" rtl="0" algn="l">
              <a:spcBef>
                <a:spcPts val="0"/>
              </a:spcBef>
              <a:spcAft>
                <a:spcPts val="0"/>
              </a:spcAft>
              <a:buNone/>
            </a:pPr>
            <a:r>
              <a:rPr lang="fr-FR" sz="1600">
                <a:solidFill>
                  <a:schemeClr val="dk1"/>
                </a:solidFill>
                <a:latin typeface="Calibri"/>
                <a:ea typeface="Calibri"/>
                <a:cs typeface="Calibri"/>
                <a:sym typeface="Calibri"/>
              </a:rPr>
              <a:t>Vous arrivez sur cette page où vous pouvez visualiser les 5 catégories de soft skills</a:t>
            </a:r>
            <a:endParaRPr sz="16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9"/>
          <p:cNvPicPr preferRelativeResize="0"/>
          <p:nvPr/>
        </p:nvPicPr>
        <p:blipFill rotWithShape="1">
          <a:blip r:embed="rId3">
            <a:alphaModFix/>
          </a:blip>
          <a:srcRect b="5066" l="0" r="892" t="8299"/>
          <a:stretch/>
        </p:blipFill>
        <p:spPr>
          <a:xfrm>
            <a:off x="605051" y="1427582"/>
            <a:ext cx="10800000" cy="5310474"/>
          </a:xfrm>
          <a:prstGeom prst="rect">
            <a:avLst/>
          </a:prstGeom>
          <a:noFill/>
          <a:ln>
            <a:noFill/>
          </a:ln>
        </p:spPr>
      </p:pic>
      <p:sp>
        <p:nvSpPr>
          <p:cNvPr id="146" name="Google Shape;146;p9"/>
          <p:cNvSpPr txBox="1"/>
          <p:nvPr/>
        </p:nvSpPr>
        <p:spPr>
          <a:xfrm>
            <a:off x="553800" y="664868"/>
            <a:ext cx="10800000" cy="33855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Calibri"/>
              <a:buAutoNum type="arabicPeriod" startAt="2"/>
            </a:pPr>
            <a:r>
              <a:rPr lang="fr-FR" sz="1600">
                <a:solidFill>
                  <a:schemeClr val="dk1"/>
                </a:solidFill>
                <a:latin typeface="Calibri"/>
                <a:ea typeface="Calibri"/>
                <a:cs typeface="Calibri"/>
                <a:sym typeface="Calibri"/>
              </a:rPr>
              <a:t>Cliquez sur le nom de la famille des soft skills que vous souhaitez visualiser</a:t>
            </a:r>
            <a:endParaRPr/>
          </a:p>
        </p:txBody>
      </p:sp>
      <p:sp>
        <p:nvSpPr>
          <p:cNvPr id="147" name="Google Shape;147;p9"/>
          <p:cNvSpPr/>
          <p:nvPr/>
        </p:nvSpPr>
        <p:spPr>
          <a:xfrm>
            <a:off x="2620736" y="3048001"/>
            <a:ext cx="1503396" cy="335280"/>
          </a:xfrm>
          <a:prstGeom prst="ellipse">
            <a:avLst/>
          </a:prstGeom>
          <a:noFill/>
          <a:ln cap="flat" cmpd="sng" w="381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9"/>
          <p:cNvSpPr/>
          <p:nvPr/>
        </p:nvSpPr>
        <p:spPr>
          <a:xfrm>
            <a:off x="5551714" y="3429000"/>
            <a:ext cx="2992846" cy="914256"/>
          </a:xfrm>
          <a:prstGeom prst="wedgeRectCallout">
            <a:avLst>
              <a:gd fmla="val -63388" name="adj1"/>
              <a:gd fmla="val 14923" name="adj2"/>
            </a:avLst>
          </a:prstGeom>
          <a:solidFill>
            <a:srgbClr val="3A88C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fr-FR" sz="1600">
                <a:solidFill>
                  <a:schemeClr val="lt1"/>
                </a:solidFill>
                <a:latin typeface="Calibri"/>
                <a:ea typeface="Calibri"/>
                <a:cs typeface="Calibri"/>
                <a:sym typeface="Calibri"/>
              </a:rPr>
              <a:t>Un menu s’ouvre permettant de visualiser l’ensemble des soft skills contenu dans cette famille </a:t>
            </a:r>
            <a:endParaRPr/>
          </a:p>
        </p:txBody>
      </p:sp>
      <p:sp>
        <p:nvSpPr>
          <p:cNvPr id="149" name="Google Shape;149;p9"/>
          <p:cNvSpPr/>
          <p:nvPr/>
        </p:nvSpPr>
        <p:spPr>
          <a:xfrm>
            <a:off x="4450702" y="3447615"/>
            <a:ext cx="457200" cy="1161707"/>
          </a:xfrm>
          <a:prstGeom prst="rightBrace">
            <a:avLst>
              <a:gd fmla="val 8333" name="adj1"/>
              <a:gd fmla="val 50000" name="adj2"/>
            </a:avLst>
          </a:prstGeom>
          <a:noFill/>
          <a:ln cap="flat" cmpd="sng" w="38100">
            <a:solidFill>
              <a:srgbClr val="3A88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9"/>
          <p:cNvSpPr txBox="1"/>
          <p:nvPr>
            <p:ph idx="12" type="sldNum"/>
          </p:nvPr>
        </p:nvSpPr>
        <p:spPr>
          <a:xfrm>
            <a:off x="11353800" y="6315234"/>
            <a:ext cx="711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2021-06-22T16:04:57Z</dcterms:created>
  <dc:creator>Judith Fischer</dc:creator>
</cp:coreProperties>
</file>